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8"/>
  </p:notesMasterIdLst>
  <p:sldIdLst>
    <p:sldId id="256" r:id="rId2"/>
    <p:sldId id="355" r:id="rId3"/>
    <p:sldId id="341" r:id="rId4"/>
    <p:sldId id="295" r:id="rId5"/>
    <p:sldId id="257" r:id="rId6"/>
    <p:sldId id="258" r:id="rId7"/>
    <p:sldId id="334" r:id="rId8"/>
    <p:sldId id="280" r:id="rId9"/>
    <p:sldId id="307" r:id="rId10"/>
    <p:sldId id="347" r:id="rId11"/>
    <p:sldId id="285" r:id="rId12"/>
    <p:sldId id="346" r:id="rId13"/>
    <p:sldId id="354" r:id="rId14"/>
    <p:sldId id="342" r:id="rId15"/>
    <p:sldId id="345" r:id="rId16"/>
    <p:sldId id="337" r:id="rId17"/>
    <p:sldId id="261" r:id="rId18"/>
    <p:sldId id="263" r:id="rId19"/>
    <p:sldId id="265" r:id="rId20"/>
    <p:sldId id="262" r:id="rId21"/>
    <p:sldId id="269" r:id="rId22"/>
    <p:sldId id="264" r:id="rId23"/>
    <p:sldId id="283" r:id="rId24"/>
    <p:sldId id="289" r:id="rId25"/>
    <p:sldId id="350" r:id="rId26"/>
    <p:sldId id="351" r:id="rId27"/>
    <p:sldId id="343" r:id="rId28"/>
    <p:sldId id="348" r:id="rId29"/>
    <p:sldId id="353" r:id="rId30"/>
    <p:sldId id="344" r:id="rId31"/>
    <p:sldId id="321" r:id="rId32"/>
    <p:sldId id="336" r:id="rId33"/>
    <p:sldId id="335" r:id="rId34"/>
    <p:sldId id="349" r:id="rId35"/>
    <p:sldId id="339" r:id="rId36"/>
    <p:sldId id="352" r:id="rId37"/>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pitchFamily="34" charset="0"/>
        <a:ea typeface="+mn-ea"/>
        <a:cs typeface="Arial" pitchFamily="34" charset="0"/>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000"/>
    <a:srgbClr val="FFC200"/>
    <a:srgbClr val="FFC300"/>
    <a:srgbClr val="CE970C"/>
    <a:srgbClr val="D4B16A"/>
    <a:srgbClr val="FFFF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912" autoAdjust="0"/>
    <p:restoredTop sz="76523" autoAdjust="0"/>
  </p:normalViewPr>
  <p:slideViewPr>
    <p:cSldViewPr>
      <p:cViewPr varScale="1">
        <p:scale>
          <a:sx n="55" d="100"/>
          <a:sy n="55" d="100"/>
        </p:scale>
        <p:origin x="-1752" y="-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image" Target="../media/image15.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7.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9.png"/></Relationships>
</file>

<file path=ppt/drawings/_rels/vmlDrawing4.v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image" Target="../media/image23.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29.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07746D09-543B-4A7D-8EF6-48D1B9A18C82}" type="datetimeFigureOut">
              <a:rPr lang="en-US"/>
              <a:pPr>
                <a:defRPr/>
              </a:pPr>
              <a:t>12/5/2015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cs typeface="+mn-cs"/>
              </a:defRPr>
            </a:lvl1pPr>
          </a:lstStyle>
          <a:p>
            <a:pPr>
              <a:defRPr/>
            </a:pPr>
            <a:fld id="{4BB67D5D-4352-492A-B69E-3915E4593886}" type="slidenum">
              <a:rPr lang="en-US"/>
              <a:pPr>
                <a:defRPr/>
              </a:pPr>
              <a:t>‹#›</a:t>
            </a:fld>
            <a:endParaRPr lang="en-US"/>
          </a:p>
        </p:txBody>
      </p:sp>
    </p:spTree>
    <p:extLst>
      <p:ext uri="{BB962C8B-B14F-4D97-AF65-F5344CB8AC3E}">
        <p14:creationId xmlns:p14="http://schemas.microsoft.com/office/powerpoint/2010/main" val="99487464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bwMode="auto">
          <a:noFill/>
          <a:ln>
            <a:solidFill>
              <a:srgbClr val="000000"/>
            </a:solidFill>
            <a:miter lim="800000"/>
            <a:headEnd/>
            <a:tailEnd/>
          </a:ln>
        </p:spPr>
      </p:sp>
      <p:sp>
        <p:nvSpPr>
          <p:cNvPr id="5222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CA" smtClean="0"/>
          </a:p>
        </p:txBody>
      </p:sp>
      <p:sp>
        <p:nvSpPr>
          <p:cNvPr id="4" name="Slide Number Placeholder 3"/>
          <p:cNvSpPr>
            <a:spLocks noGrp="1"/>
          </p:cNvSpPr>
          <p:nvPr>
            <p:ph type="sldNum" sz="quarter" idx="5"/>
          </p:nvPr>
        </p:nvSpPr>
        <p:spPr/>
        <p:txBody>
          <a:bodyPr/>
          <a:lstStyle/>
          <a:p>
            <a:pPr>
              <a:defRPr/>
            </a:pPr>
            <a:fld id="{2F9F2C9C-10FA-499C-BD20-CEC1D74B3819}" type="slidenum">
              <a:rPr lang="en-US" smtClean="0"/>
              <a:pPr>
                <a:defRPr/>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bwMode="auto">
          <a:noFill/>
          <a:ln>
            <a:solidFill>
              <a:srgbClr val="000000"/>
            </a:solidFill>
            <a:miter lim="800000"/>
            <a:headEnd/>
            <a:tailEnd/>
          </a:ln>
        </p:spPr>
      </p:sp>
      <p:sp>
        <p:nvSpPr>
          <p:cNvPr id="2867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Bird</a:t>
            </a:r>
            <a:r>
              <a:rPr lang="en-US" baseline="0" dirty="0" smtClean="0"/>
              <a:t> trends vary</a:t>
            </a:r>
            <a:endParaRPr lang="en-US" dirty="0" smtClean="0"/>
          </a:p>
        </p:txBody>
      </p:sp>
      <p:sp>
        <p:nvSpPr>
          <p:cNvPr id="8294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6410482-C03E-4603-82A6-4C731CC8A840}" type="slidenum">
              <a:rPr lang="en-US" smtClean="0"/>
              <a:pPr fontAlgn="base">
                <a:spcBef>
                  <a:spcPct val="0"/>
                </a:spcBef>
                <a:spcAft>
                  <a:spcPct val="0"/>
                </a:spcAft>
                <a:defRPr/>
              </a:pPr>
              <a:t>12</a:t>
            </a:fld>
            <a:endParaRPr 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bwMode="auto">
          <a:noFill/>
          <a:ln>
            <a:solidFill>
              <a:srgbClr val="000000"/>
            </a:solidFill>
            <a:miter lim="800000"/>
            <a:headEnd/>
            <a:tailEnd/>
          </a:ln>
        </p:spPr>
      </p:sp>
      <p:sp>
        <p:nvSpPr>
          <p:cNvPr id="62467" name="Notes Placeholder 2"/>
          <p:cNvSpPr>
            <a:spLocks noGrp="1"/>
          </p:cNvSpPr>
          <p:nvPr>
            <p:ph type="body" idx="1"/>
          </p:nvPr>
        </p:nvSpPr>
        <p:spPr bwMode="auto">
          <a:noFill/>
        </p:spPr>
        <p:txBody>
          <a:bodyPr wrap="square" numCol="1" anchor="t" anchorCtr="0" compatLnSpc="1">
            <a:prstTxWarp prst="textNoShape">
              <a:avLst/>
            </a:prstTxWarp>
          </a:bodyPr>
          <a:lstStyle/>
          <a:p>
            <a:r>
              <a:rPr lang="en-CA" dirty="0" smtClean="0"/>
              <a:t>Bird groups and</a:t>
            </a:r>
            <a:r>
              <a:rPr lang="en-CA" baseline="0" dirty="0" smtClean="0"/>
              <a:t> wild bird feed industry share the same audience.</a:t>
            </a:r>
            <a:endParaRPr lang="en-CA" dirty="0" smtClean="0"/>
          </a:p>
        </p:txBody>
      </p:sp>
      <p:sp>
        <p:nvSpPr>
          <p:cNvPr id="4" name="Slide Number Placeholder 3"/>
          <p:cNvSpPr>
            <a:spLocks noGrp="1"/>
          </p:cNvSpPr>
          <p:nvPr>
            <p:ph type="sldNum" sz="quarter" idx="5"/>
          </p:nvPr>
        </p:nvSpPr>
        <p:spPr/>
        <p:txBody>
          <a:bodyPr/>
          <a:lstStyle/>
          <a:p>
            <a:pPr>
              <a:defRPr/>
            </a:pPr>
            <a:fld id="{BA93818A-2E7D-4627-A0BB-11E74A163987}" type="slidenum">
              <a:rPr lang="en-US" smtClean="0"/>
              <a:pPr>
                <a:defRPr/>
              </a:pPr>
              <a:t>15</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bwMode="auto">
          <a:noFill/>
          <a:ln>
            <a:solidFill>
              <a:srgbClr val="000000"/>
            </a:solidFill>
            <a:miter lim="800000"/>
            <a:headEnd/>
            <a:tailEnd/>
          </a:ln>
        </p:spPr>
      </p:sp>
      <p:sp>
        <p:nvSpPr>
          <p:cNvPr id="6246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CA" dirty="0" smtClean="0"/>
          </a:p>
        </p:txBody>
      </p:sp>
      <p:sp>
        <p:nvSpPr>
          <p:cNvPr id="4" name="Slide Number Placeholder 3"/>
          <p:cNvSpPr>
            <a:spLocks noGrp="1"/>
          </p:cNvSpPr>
          <p:nvPr>
            <p:ph type="sldNum" sz="quarter" idx="5"/>
          </p:nvPr>
        </p:nvSpPr>
        <p:spPr/>
        <p:txBody>
          <a:bodyPr/>
          <a:lstStyle/>
          <a:p>
            <a:pPr>
              <a:defRPr/>
            </a:pPr>
            <a:fld id="{BA93818A-2E7D-4627-A0BB-11E74A163987}" type="slidenum">
              <a:rPr lang="en-US" smtClean="0"/>
              <a:pPr>
                <a:defRPr/>
              </a:pPr>
              <a:t>16</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bwMode="auto">
          <a:noFill/>
          <a:ln>
            <a:solidFill>
              <a:srgbClr val="000000"/>
            </a:solidFill>
            <a:miter lim="800000"/>
            <a:headEnd/>
            <a:tailEnd/>
          </a:ln>
        </p:spPr>
      </p:sp>
      <p:sp>
        <p:nvSpPr>
          <p:cNvPr id="63491" name="Notes Placeholder 2"/>
          <p:cNvSpPr>
            <a:spLocks noGrp="1"/>
          </p:cNvSpPr>
          <p:nvPr>
            <p:ph type="body" idx="1"/>
          </p:nvPr>
        </p:nvSpPr>
        <p:spPr bwMode="auto">
          <a:noFill/>
        </p:spPr>
        <p:txBody>
          <a:bodyPr wrap="square" numCol="1" anchor="t" anchorCtr="0" compatLnSpc="1">
            <a:prstTxWarp prst="textNoShape">
              <a:avLst/>
            </a:prstTxWarp>
          </a:bodyPr>
          <a:lstStyle/>
          <a:p>
            <a:r>
              <a:rPr lang="en-CA" smtClean="0"/>
              <a:t>More than 30,000 volunteer ‘Citizen Scientists’ throughout the country, of all ages and birding skill levels, participate in Bird Studies Canada’s programs annually.</a:t>
            </a:r>
            <a:r>
              <a:rPr lang="en-US" smtClean="0">
                <a:latin typeface="Arial" pitchFamily="34" charset="0"/>
                <a:cs typeface="Arial" pitchFamily="34" charset="0"/>
              </a:rPr>
              <a:t> Through monitoring activities and targeted surveys, these volunteers submit data that helps us detect trends in bird populations.</a:t>
            </a:r>
          </a:p>
        </p:txBody>
      </p:sp>
      <p:sp>
        <p:nvSpPr>
          <p:cNvPr id="4" name="Slide Number Placeholder 3"/>
          <p:cNvSpPr>
            <a:spLocks noGrp="1"/>
          </p:cNvSpPr>
          <p:nvPr>
            <p:ph type="sldNum" sz="quarter" idx="5"/>
          </p:nvPr>
        </p:nvSpPr>
        <p:spPr/>
        <p:txBody>
          <a:bodyPr/>
          <a:lstStyle/>
          <a:p>
            <a:pPr>
              <a:defRPr/>
            </a:pPr>
            <a:fld id="{0AF84CAF-46D3-4960-A640-60466F1D1B53}" type="slidenum">
              <a:rPr lang="en-US" smtClean="0"/>
              <a:pPr>
                <a:defRPr/>
              </a:pPr>
              <a:t>17</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bwMode="auto">
          <a:noFill/>
          <a:ln>
            <a:solidFill>
              <a:srgbClr val="000000"/>
            </a:solidFill>
            <a:miter lim="800000"/>
            <a:headEnd/>
            <a:tailEnd/>
          </a:ln>
        </p:spPr>
      </p:sp>
      <p:sp>
        <p:nvSpPr>
          <p:cNvPr id="67587"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mtClean="0">
                <a:latin typeface="Arial" pitchFamily="34" charset="0"/>
                <a:cs typeface="Arial" pitchFamily="34" charset="0"/>
              </a:rPr>
              <a:t>Every winter between November and May, participants count the kinds and numbers of birds at their feeders at regular intervals and submit their observations to us, to help scientists study winter bird populations. </a:t>
            </a:r>
            <a:r>
              <a:rPr lang="en-CA" smtClean="0"/>
              <a:t>Our organization founded Project FeederWatch in 1976. There are now more than 3000 FeederWatchers across Canada. The program expanded to cover all of North America in 1987.</a:t>
            </a:r>
            <a:r>
              <a:rPr lang="en-US" smtClean="0">
                <a:latin typeface="Arial" pitchFamily="34" charset="0"/>
                <a:cs typeface="Arial" pitchFamily="34" charset="0"/>
              </a:rPr>
              <a:t> In the US, the program is administered by our partner, the Cornell Lab of Ornithology.</a:t>
            </a:r>
            <a:endParaRPr lang="en-CA" smtClean="0"/>
          </a:p>
        </p:txBody>
      </p:sp>
      <p:sp>
        <p:nvSpPr>
          <p:cNvPr id="4" name="Slide Number Placeholder 3"/>
          <p:cNvSpPr>
            <a:spLocks noGrp="1"/>
          </p:cNvSpPr>
          <p:nvPr>
            <p:ph type="sldNum" sz="quarter" idx="5"/>
          </p:nvPr>
        </p:nvSpPr>
        <p:spPr/>
        <p:txBody>
          <a:bodyPr/>
          <a:lstStyle/>
          <a:p>
            <a:pPr>
              <a:defRPr/>
            </a:pPr>
            <a:fld id="{C06B9B51-BF5C-4017-8CA7-64E9C9BE1811}" type="slidenum">
              <a:rPr lang="en-US" smtClean="0"/>
              <a:pPr>
                <a:defRPr/>
              </a:pPr>
              <a:t>18</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p:cNvSpPr>
            <a:spLocks noGrp="1" noRot="1" noChangeAspect="1" noTextEdit="1"/>
          </p:cNvSpPr>
          <p:nvPr>
            <p:ph type="sldImg"/>
          </p:nvPr>
        </p:nvSpPr>
        <p:spPr bwMode="auto">
          <a:noFill/>
          <a:ln>
            <a:solidFill>
              <a:srgbClr val="000000"/>
            </a:solidFill>
            <a:miter lim="800000"/>
            <a:headEnd/>
            <a:tailEnd/>
          </a:ln>
        </p:spPr>
      </p:sp>
      <p:sp>
        <p:nvSpPr>
          <p:cNvPr id="6451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latin typeface="Arial" pitchFamily="34" charset="0"/>
                <a:cs typeface="Arial" pitchFamily="34" charset="0"/>
              </a:rPr>
              <a:t>The CBC takes place between Dec. 14-Jan. 5 each year at over 2000 locations throughout the Americas. Groups of organized participants conduct one-day winter bird counts in designated areas. Tens of thousands of volunteers participate annually. Founded in the US by Audubon. BSC has coordinated this program in Canada since 2000. Provides information about trends for birds that winter in Canada. </a:t>
            </a:r>
            <a:endParaRPr lang="en-US" smtClean="0"/>
          </a:p>
        </p:txBody>
      </p:sp>
      <p:sp>
        <p:nvSpPr>
          <p:cNvPr id="2970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833908E-1AE1-4F26-B1D5-72BFBABEE2F9}" type="slidenum">
              <a:rPr lang="en-US" smtClean="0"/>
              <a:pPr fontAlgn="base">
                <a:spcBef>
                  <a:spcPct val="0"/>
                </a:spcBef>
                <a:spcAft>
                  <a:spcPct val="0"/>
                </a:spcAft>
                <a:defRPr/>
              </a:pPr>
              <a:t>19</a:t>
            </a:fld>
            <a:endParaRPr lang="en-US"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bwMode="auto">
          <a:noFill/>
          <a:ln>
            <a:solidFill>
              <a:srgbClr val="000000"/>
            </a:solidFill>
            <a:miter lim="800000"/>
            <a:headEnd/>
            <a:tailEnd/>
          </a:ln>
        </p:spPr>
      </p:sp>
      <p:sp>
        <p:nvSpPr>
          <p:cNvPr id="66563" name="Notes Placeholder 2"/>
          <p:cNvSpPr>
            <a:spLocks noGrp="1"/>
          </p:cNvSpPr>
          <p:nvPr>
            <p:ph type="body" idx="1"/>
          </p:nvPr>
        </p:nvSpPr>
        <p:spPr bwMode="auto">
          <a:noFill/>
        </p:spPr>
        <p:txBody>
          <a:bodyPr wrap="square" numCol="1" anchor="t" anchorCtr="0" compatLnSpc="1">
            <a:prstTxWarp prst="textNoShape">
              <a:avLst/>
            </a:prstTxWarp>
          </a:bodyPr>
          <a:lstStyle/>
          <a:p>
            <a:r>
              <a:rPr lang="en-CA" smtClean="0"/>
              <a:t>Founded in 1998 by the Cornell Lab of Ornithology and Audubon. BSC became the Canadian partner for the program in 2010. A free family-friendly four-day event each February. </a:t>
            </a:r>
            <a:r>
              <a:rPr lang="en-US" smtClean="0"/>
              <a:t>Tens of thousands of volunteers around the world count birds and submit sightings online to create a snapshot of where the birds are. A great entry-level program, and an ideal way for more experienced birders to introduce novices to the wonderful world of birding.  Family Day Canada + Presidents Day U.S.</a:t>
            </a:r>
            <a:endParaRPr lang="en-CA" smtClean="0"/>
          </a:p>
        </p:txBody>
      </p:sp>
      <p:sp>
        <p:nvSpPr>
          <p:cNvPr id="4" name="Slide Number Placeholder 3"/>
          <p:cNvSpPr>
            <a:spLocks noGrp="1"/>
          </p:cNvSpPr>
          <p:nvPr>
            <p:ph type="sldNum" sz="quarter" idx="5"/>
          </p:nvPr>
        </p:nvSpPr>
        <p:spPr/>
        <p:txBody>
          <a:bodyPr/>
          <a:lstStyle/>
          <a:p>
            <a:pPr>
              <a:defRPr/>
            </a:pPr>
            <a:fld id="{B780CDF4-7ED6-4E11-ABA0-AD0FFBBEA6A2}" type="slidenum">
              <a:rPr lang="en-US" smtClean="0"/>
              <a:pPr>
                <a:defRPr/>
              </a:pPr>
              <a:t>20</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bwMode="auto">
          <a:noFill/>
          <a:ln>
            <a:solidFill>
              <a:srgbClr val="000000"/>
            </a:solidFill>
            <a:miter lim="800000"/>
            <a:headEnd/>
            <a:tailEnd/>
          </a:ln>
        </p:spPr>
      </p:sp>
      <p:sp>
        <p:nvSpPr>
          <p:cNvPr id="65539" name="Notes Placeholder 2"/>
          <p:cNvSpPr>
            <a:spLocks noGrp="1"/>
          </p:cNvSpPr>
          <p:nvPr>
            <p:ph type="body" idx="1"/>
          </p:nvPr>
        </p:nvSpPr>
        <p:spPr bwMode="auto">
          <a:noFill/>
        </p:spPr>
        <p:txBody>
          <a:bodyPr wrap="square" numCol="1" anchor="t" anchorCtr="0" compatLnSpc="1">
            <a:prstTxWarp prst="textNoShape">
              <a:avLst/>
            </a:prstTxWarp>
          </a:bodyPr>
          <a:lstStyle/>
          <a:p>
            <a:r>
              <a:rPr lang="en-CA" smtClean="0"/>
              <a:t>Users can manage sightings online while contributing to a global database. The program was launched by U.S. partners the Cornell Lab of Ornithology and National Audubon Society in 2002. As the Canadian eBird partner, BSC has been managing eBird Canada (at ebird.ca) since 2006.</a:t>
            </a:r>
            <a:r>
              <a:rPr lang="en-US" smtClean="0">
                <a:latin typeface="Arial" pitchFamily="34" charset="0"/>
                <a:cs typeface="Arial" pitchFamily="34" charset="0"/>
              </a:rPr>
              <a:t> Anyone can contribute their sightings, year-round, or explore the entire database through maps, graphs, and tables. </a:t>
            </a:r>
            <a:endParaRPr lang="en-CA" smtClean="0"/>
          </a:p>
        </p:txBody>
      </p:sp>
      <p:sp>
        <p:nvSpPr>
          <p:cNvPr id="4" name="Slide Number Placeholder 3"/>
          <p:cNvSpPr>
            <a:spLocks noGrp="1"/>
          </p:cNvSpPr>
          <p:nvPr>
            <p:ph type="sldNum" sz="quarter" idx="5"/>
          </p:nvPr>
        </p:nvSpPr>
        <p:spPr/>
        <p:txBody>
          <a:bodyPr/>
          <a:lstStyle/>
          <a:p>
            <a:pPr>
              <a:defRPr/>
            </a:pPr>
            <a:fld id="{5C1870CD-49F0-4672-83B1-875FE4F79C47}" type="slidenum">
              <a:rPr lang="en-US" smtClean="0"/>
              <a:pPr>
                <a:defRPr/>
              </a:pPr>
              <a:t>21</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p:cNvSpPr>
            <a:spLocks noGrp="1" noRot="1" noChangeAspect="1" noTextEdit="1"/>
          </p:cNvSpPr>
          <p:nvPr>
            <p:ph type="sldImg"/>
          </p:nvPr>
        </p:nvSpPr>
        <p:spPr bwMode="auto">
          <a:noFill/>
          <a:ln>
            <a:solidFill>
              <a:srgbClr val="000000"/>
            </a:solidFill>
            <a:miter lim="800000"/>
            <a:headEnd/>
            <a:tailEnd/>
          </a:ln>
        </p:spPr>
      </p:sp>
      <p:sp>
        <p:nvSpPr>
          <p:cNvPr id="68611"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mtClean="0">
                <a:latin typeface="Arial" pitchFamily="34" charset="0"/>
                <a:cs typeface="Arial" pitchFamily="34" charset="0"/>
              </a:rPr>
              <a:t>Helps us assess the long-term health of Common Loons and the lakes they depend on. Participants spend time observing loons at their favourite lake throughout the summer. We launched this program in Ontario in 1981; it went national in the early 1990s. Our 2013 report analyzing 32 years of data collected through the program showed significant declines in reproductive success since 1992; pollution is the suspected cause.</a:t>
            </a:r>
            <a:endParaRPr lang="en-CA" smtClean="0"/>
          </a:p>
        </p:txBody>
      </p:sp>
      <p:sp>
        <p:nvSpPr>
          <p:cNvPr id="4" name="Slide Number Placeholder 3"/>
          <p:cNvSpPr>
            <a:spLocks noGrp="1"/>
          </p:cNvSpPr>
          <p:nvPr>
            <p:ph type="sldNum" sz="quarter" idx="5"/>
          </p:nvPr>
        </p:nvSpPr>
        <p:spPr/>
        <p:txBody>
          <a:bodyPr/>
          <a:lstStyle/>
          <a:p>
            <a:pPr>
              <a:defRPr/>
            </a:pPr>
            <a:fld id="{C209071F-257D-4780-9FFA-E990AA915D1D}" type="slidenum">
              <a:rPr lang="en-US" smtClean="0"/>
              <a:pPr>
                <a:defRPr/>
              </a:pPr>
              <a:t>22</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p:cNvSpPr>
            <a:spLocks noGrp="1" noRot="1" noChangeAspect="1" noTextEdit="1"/>
          </p:cNvSpPr>
          <p:nvPr>
            <p:ph type="sldImg"/>
          </p:nvPr>
        </p:nvSpPr>
        <p:spPr bwMode="auto">
          <a:noFill/>
          <a:ln>
            <a:solidFill>
              <a:srgbClr val="000000"/>
            </a:solidFill>
            <a:miter lim="800000"/>
            <a:headEnd/>
            <a:tailEnd/>
          </a:ln>
        </p:spPr>
      </p:sp>
      <p:sp>
        <p:nvSpPr>
          <p:cNvPr id="71683" name="Notes Placeholder 2"/>
          <p:cNvSpPr>
            <a:spLocks noGrp="1"/>
          </p:cNvSpPr>
          <p:nvPr>
            <p:ph type="body" idx="1"/>
          </p:nvPr>
        </p:nvSpPr>
        <p:spPr bwMode="auto">
          <a:noFill/>
        </p:spPr>
        <p:txBody>
          <a:bodyPr wrap="square" numCol="1" anchor="t" anchorCtr="0" compatLnSpc="1">
            <a:prstTxWarp prst="textNoShape">
              <a:avLst/>
            </a:prstTxWarp>
          </a:bodyPr>
          <a:lstStyle/>
          <a:p>
            <a:r>
              <a:rPr lang="en-CA" smtClean="0"/>
              <a:t>In recent years BSC has been coordinating atlas projects in the Maritimes, BC, and Manitoba – and has been a key partner on atlas projects in Ontario and Quebec.</a:t>
            </a:r>
          </a:p>
        </p:txBody>
      </p:sp>
      <p:sp>
        <p:nvSpPr>
          <p:cNvPr id="4" name="Slide Number Placeholder 3"/>
          <p:cNvSpPr>
            <a:spLocks noGrp="1"/>
          </p:cNvSpPr>
          <p:nvPr>
            <p:ph type="sldNum" sz="quarter" idx="5"/>
          </p:nvPr>
        </p:nvSpPr>
        <p:spPr/>
        <p:txBody>
          <a:bodyPr/>
          <a:lstStyle/>
          <a:p>
            <a:pPr>
              <a:defRPr/>
            </a:pPr>
            <a:fld id="{074DDB49-4025-43F4-8A39-A4C92CCDEA95}" type="slidenum">
              <a:rPr lang="en-US" smtClean="0"/>
              <a:pPr>
                <a:defRPr/>
              </a:pPr>
              <a:t>23</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bwMode="auto">
          <a:noFill/>
          <a:ln>
            <a:solidFill>
              <a:srgbClr val="000000"/>
            </a:solidFill>
            <a:miter lim="800000"/>
            <a:headEnd/>
            <a:tailEnd/>
          </a:ln>
        </p:spPr>
      </p:sp>
      <p:sp>
        <p:nvSpPr>
          <p:cNvPr id="62467" name="Notes Placeholder 2"/>
          <p:cNvSpPr>
            <a:spLocks noGrp="1"/>
          </p:cNvSpPr>
          <p:nvPr>
            <p:ph type="body" idx="1"/>
          </p:nvPr>
        </p:nvSpPr>
        <p:spPr bwMode="auto">
          <a:noFill/>
        </p:spPr>
        <p:txBody>
          <a:bodyPr wrap="square" numCol="1" anchor="t" anchorCtr="0" compatLnSpc="1">
            <a:prstTxWarp prst="textNoShape">
              <a:avLst/>
            </a:prstTxWarp>
          </a:bodyPr>
          <a:lstStyle/>
          <a:p>
            <a:r>
              <a:rPr lang="en-CA" dirty="0" smtClean="0"/>
              <a:t>Bird groups and</a:t>
            </a:r>
            <a:r>
              <a:rPr lang="en-CA" baseline="0" dirty="0" smtClean="0"/>
              <a:t> wild bird feed industry share the same audience.</a:t>
            </a:r>
            <a:endParaRPr lang="en-CA" dirty="0" smtClean="0"/>
          </a:p>
        </p:txBody>
      </p:sp>
      <p:sp>
        <p:nvSpPr>
          <p:cNvPr id="4" name="Slide Number Placeholder 3"/>
          <p:cNvSpPr>
            <a:spLocks noGrp="1"/>
          </p:cNvSpPr>
          <p:nvPr>
            <p:ph type="sldNum" sz="quarter" idx="5"/>
          </p:nvPr>
        </p:nvSpPr>
        <p:spPr/>
        <p:txBody>
          <a:bodyPr/>
          <a:lstStyle/>
          <a:p>
            <a:pPr>
              <a:defRPr/>
            </a:pPr>
            <a:fld id="{BA93818A-2E7D-4627-A0BB-11E74A163987}" type="slidenum">
              <a:rPr lang="en-US" smtClean="0"/>
              <a:pPr>
                <a:defRPr/>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TextEdit="1"/>
          </p:cNvSpPr>
          <p:nvPr>
            <p:ph type="sldImg"/>
          </p:nvPr>
        </p:nvSpPr>
        <p:spPr bwMode="auto">
          <a:noFill/>
          <a:ln>
            <a:solidFill>
              <a:srgbClr val="000000"/>
            </a:solidFill>
            <a:miter lim="800000"/>
            <a:headEnd/>
            <a:tailEnd/>
          </a:ln>
        </p:spPr>
      </p:sp>
      <p:sp>
        <p:nvSpPr>
          <p:cNvPr id="75779"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mtClean="0"/>
              <a:t>BSC coordinates SwiftWatch programs in Ontario and Atlantic Canada. Volunteers find and monitor nesting and roosting habitat for the federally Threatened Chimney Swift, count numbers of birds, and act as urban stewards for active sites within their communities.</a:t>
            </a:r>
            <a:endParaRPr lang="en-CA" smtClean="0"/>
          </a:p>
        </p:txBody>
      </p:sp>
      <p:sp>
        <p:nvSpPr>
          <p:cNvPr id="4" name="Slide Number Placeholder 3"/>
          <p:cNvSpPr>
            <a:spLocks noGrp="1"/>
          </p:cNvSpPr>
          <p:nvPr>
            <p:ph type="sldNum" sz="quarter" idx="5"/>
          </p:nvPr>
        </p:nvSpPr>
        <p:spPr/>
        <p:txBody>
          <a:bodyPr/>
          <a:lstStyle/>
          <a:p>
            <a:pPr>
              <a:defRPr/>
            </a:pPr>
            <a:fld id="{42997495-4FCF-4F59-B89E-06B097C5282A}" type="slidenum">
              <a:rPr lang="en-US" smtClean="0"/>
              <a:pPr>
                <a:defRPr/>
              </a:pPr>
              <a:t>24</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bwMode="auto">
          <a:noFill/>
          <a:ln>
            <a:solidFill>
              <a:srgbClr val="000000"/>
            </a:solidFill>
            <a:miter lim="800000"/>
            <a:headEnd/>
            <a:tailEnd/>
          </a:ln>
        </p:spPr>
      </p:sp>
      <p:sp>
        <p:nvSpPr>
          <p:cNvPr id="6246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CA" smtClean="0"/>
          </a:p>
        </p:txBody>
      </p:sp>
      <p:sp>
        <p:nvSpPr>
          <p:cNvPr id="4" name="Slide Number Placeholder 3"/>
          <p:cNvSpPr>
            <a:spLocks noGrp="1"/>
          </p:cNvSpPr>
          <p:nvPr>
            <p:ph type="sldNum" sz="quarter" idx="5"/>
          </p:nvPr>
        </p:nvSpPr>
        <p:spPr/>
        <p:txBody>
          <a:bodyPr/>
          <a:lstStyle/>
          <a:p>
            <a:pPr>
              <a:defRPr/>
            </a:pPr>
            <a:fld id="{BA93818A-2E7D-4627-A0BB-11E74A163987}" type="slidenum">
              <a:rPr lang="en-US" smtClean="0"/>
              <a:pPr>
                <a:defRPr/>
              </a:pPr>
              <a:t>25</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bwMode="auto">
          <a:noFill/>
          <a:ln>
            <a:solidFill>
              <a:srgbClr val="000000"/>
            </a:solidFill>
            <a:miter lim="800000"/>
            <a:headEnd/>
            <a:tailEnd/>
          </a:ln>
        </p:spPr>
      </p:sp>
      <p:sp>
        <p:nvSpPr>
          <p:cNvPr id="62467" name="Notes Placeholder 2"/>
          <p:cNvSpPr>
            <a:spLocks noGrp="1"/>
          </p:cNvSpPr>
          <p:nvPr>
            <p:ph type="body" idx="1"/>
          </p:nvPr>
        </p:nvSpPr>
        <p:spPr bwMode="auto">
          <a:noFill/>
        </p:spPr>
        <p:txBody>
          <a:bodyPr wrap="square" numCol="1" anchor="t" anchorCtr="0" compatLnSpc="1">
            <a:prstTxWarp prst="textNoShape">
              <a:avLst/>
            </a:prstTxWarp>
          </a:bodyPr>
          <a:lstStyle/>
          <a:p>
            <a:r>
              <a:rPr lang="en-CA" dirty="0" smtClean="0"/>
              <a:t>Bird Studies Canada is in partnership with Armstrong Milling to promote</a:t>
            </a:r>
            <a:r>
              <a:rPr lang="en-CA" baseline="0" dirty="0" smtClean="0"/>
              <a:t> Citizen Science projects like Project Feeder Watch.</a:t>
            </a:r>
            <a:endParaRPr lang="en-CA" dirty="0" smtClean="0"/>
          </a:p>
        </p:txBody>
      </p:sp>
      <p:sp>
        <p:nvSpPr>
          <p:cNvPr id="4" name="Slide Number Placeholder 3"/>
          <p:cNvSpPr>
            <a:spLocks noGrp="1"/>
          </p:cNvSpPr>
          <p:nvPr>
            <p:ph type="sldNum" sz="quarter" idx="5"/>
          </p:nvPr>
        </p:nvSpPr>
        <p:spPr/>
        <p:txBody>
          <a:bodyPr/>
          <a:lstStyle/>
          <a:p>
            <a:pPr>
              <a:defRPr/>
            </a:pPr>
            <a:fld id="{BA93818A-2E7D-4627-A0BB-11E74A163987}" type="slidenum">
              <a:rPr lang="en-US" smtClean="0"/>
              <a:pPr>
                <a:defRPr/>
              </a:pPr>
              <a:t>26</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bwMode="auto">
          <a:noFill/>
          <a:ln>
            <a:solidFill>
              <a:srgbClr val="000000"/>
            </a:solidFill>
            <a:miter lim="800000"/>
            <a:headEnd/>
            <a:tailEnd/>
          </a:ln>
        </p:spPr>
      </p:sp>
      <p:sp>
        <p:nvSpPr>
          <p:cNvPr id="6246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CA" smtClean="0"/>
          </a:p>
        </p:txBody>
      </p:sp>
      <p:sp>
        <p:nvSpPr>
          <p:cNvPr id="4" name="Slide Number Placeholder 3"/>
          <p:cNvSpPr>
            <a:spLocks noGrp="1"/>
          </p:cNvSpPr>
          <p:nvPr>
            <p:ph type="sldNum" sz="quarter" idx="5"/>
          </p:nvPr>
        </p:nvSpPr>
        <p:spPr/>
        <p:txBody>
          <a:bodyPr/>
          <a:lstStyle/>
          <a:p>
            <a:pPr>
              <a:defRPr/>
            </a:pPr>
            <a:fld id="{BA93818A-2E7D-4627-A0BB-11E74A163987}" type="slidenum">
              <a:rPr lang="en-US" smtClean="0"/>
              <a:pPr>
                <a:defRPr/>
              </a:pPr>
              <a:t>28</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bwMode="auto">
          <a:noFill/>
          <a:ln>
            <a:solidFill>
              <a:srgbClr val="000000"/>
            </a:solidFill>
            <a:miter lim="800000"/>
            <a:headEnd/>
            <a:tailEnd/>
          </a:ln>
        </p:spPr>
      </p:sp>
      <p:sp>
        <p:nvSpPr>
          <p:cNvPr id="6246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CA" smtClean="0"/>
          </a:p>
        </p:txBody>
      </p:sp>
      <p:sp>
        <p:nvSpPr>
          <p:cNvPr id="4" name="Slide Number Placeholder 3"/>
          <p:cNvSpPr>
            <a:spLocks noGrp="1"/>
          </p:cNvSpPr>
          <p:nvPr>
            <p:ph type="sldNum" sz="quarter" idx="5"/>
          </p:nvPr>
        </p:nvSpPr>
        <p:spPr/>
        <p:txBody>
          <a:bodyPr/>
          <a:lstStyle/>
          <a:p>
            <a:pPr>
              <a:defRPr/>
            </a:pPr>
            <a:fld id="{BA93818A-2E7D-4627-A0BB-11E74A163987}" type="slidenum">
              <a:rPr lang="en-US" smtClean="0"/>
              <a:pPr>
                <a:defRPr/>
              </a:pPr>
              <a:t>29</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bwMode="auto">
          <a:noFill/>
          <a:ln>
            <a:solidFill>
              <a:srgbClr val="000000"/>
            </a:solidFill>
            <a:miter lim="800000"/>
            <a:headEnd/>
            <a:tailEnd/>
          </a:ln>
        </p:spPr>
      </p:sp>
      <p:sp>
        <p:nvSpPr>
          <p:cNvPr id="6246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CA" smtClean="0"/>
          </a:p>
        </p:txBody>
      </p:sp>
      <p:sp>
        <p:nvSpPr>
          <p:cNvPr id="4" name="Slide Number Placeholder 3"/>
          <p:cNvSpPr>
            <a:spLocks noGrp="1"/>
          </p:cNvSpPr>
          <p:nvPr>
            <p:ph type="sldNum" sz="quarter" idx="5"/>
          </p:nvPr>
        </p:nvSpPr>
        <p:spPr/>
        <p:txBody>
          <a:bodyPr/>
          <a:lstStyle/>
          <a:p>
            <a:pPr>
              <a:defRPr/>
            </a:pPr>
            <a:fld id="{BA93818A-2E7D-4627-A0BB-11E74A163987}" type="slidenum">
              <a:rPr lang="en-US" smtClean="0"/>
              <a:pPr>
                <a:defRPr/>
              </a:pPr>
              <a:t>31</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bwMode="auto">
          <a:noFill/>
          <a:ln>
            <a:solidFill>
              <a:srgbClr val="000000"/>
            </a:solidFill>
            <a:miter lim="800000"/>
            <a:headEnd/>
            <a:tailEnd/>
          </a:ln>
        </p:spPr>
      </p:sp>
      <p:sp>
        <p:nvSpPr>
          <p:cNvPr id="6246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CA" smtClean="0"/>
          </a:p>
        </p:txBody>
      </p:sp>
      <p:sp>
        <p:nvSpPr>
          <p:cNvPr id="4" name="Slide Number Placeholder 3"/>
          <p:cNvSpPr>
            <a:spLocks noGrp="1"/>
          </p:cNvSpPr>
          <p:nvPr>
            <p:ph type="sldNum" sz="quarter" idx="5"/>
          </p:nvPr>
        </p:nvSpPr>
        <p:spPr/>
        <p:txBody>
          <a:bodyPr/>
          <a:lstStyle/>
          <a:p>
            <a:pPr>
              <a:defRPr/>
            </a:pPr>
            <a:fld id="{BA93818A-2E7D-4627-A0BB-11E74A163987}" type="slidenum">
              <a:rPr lang="en-US" smtClean="0"/>
              <a:pPr>
                <a:defRPr/>
              </a:pPr>
              <a:t>32</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bwMode="auto">
          <a:noFill/>
          <a:ln>
            <a:solidFill>
              <a:srgbClr val="000000"/>
            </a:solidFill>
            <a:miter lim="800000"/>
            <a:headEnd/>
            <a:tailEnd/>
          </a:ln>
        </p:spPr>
      </p:sp>
      <p:sp>
        <p:nvSpPr>
          <p:cNvPr id="6246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CA" smtClean="0"/>
          </a:p>
        </p:txBody>
      </p:sp>
      <p:sp>
        <p:nvSpPr>
          <p:cNvPr id="4" name="Slide Number Placeholder 3"/>
          <p:cNvSpPr>
            <a:spLocks noGrp="1"/>
          </p:cNvSpPr>
          <p:nvPr>
            <p:ph type="sldNum" sz="quarter" idx="5"/>
          </p:nvPr>
        </p:nvSpPr>
        <p:spPr/>
        <p:txBody>
          <a:bodyPr/>
          <a:lstStyle/>
          <a:p>
            <a:pPr>
              <a:defRPr/>
            </a:pPr>
            <a:fld id="{BA93818A-2E7D-4627-A0BB-11E74A163987}" type="slidenum">
              <a:rPr lang="en-US" smtClean="0"/>
              <a:pPr>
                <a:defRPr/>
              </a:pPr>
              <a:t>33</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bwMode="auto">
          <a:noFill/>
          <a:ln>
            <a:solidFill>
              <a:srgbClr val="000000"/>
            </a:solidFill>
            <a:miter lim="800000"/>
            <a:headEnd/>
            <a:tailEnd/>
          </a:ln>
        </p:spPr>
      </p:sp>
      <p:sp>
        <p:nvSpPr>
          <p:cNvPr id="6246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CA" smtClean="0"/>
          </a:p>
        </p:txBody>
      </p:sp>
      <p:sp>
        <p:nvSpPr>
          <p:cNvPr id="4" name="Slide Number Placeholder 3"/>
          <p:cNvSpPr>
            <a:spLocks noGrp="1"/>
          </p:cNvSpPr>
          <p:nvPr>
            <p:ph type="sldNum" sz="quarter" idx="5"/>
          </p:nvPr>
        </p:nvSpPr>
        <p:spPr/>
        <p:txBody>
          <a:bodyPr/>
          <a:lstStyle/>
          <a:p>
            <a:pPr>
              <a:defRPr/>
            </a:pPr>
            <a:fld id="{BA93818A-2E7D-4627-A0BB-11E74A163987}" type="slidenum">
              <a:rPr lang="en-US" smtClean="0"/>
              <a:pPr>
                <a:defRPr/>
              </a:pPr>
              <a:t>34</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bwMode="auto">
          <a:noFill/>
          <a:ln>
            <a:solidFill>
              <a:srgbClr val="000000"/>
            </a:solidFill>
            <a:miter lim="800000"/>
            <a:headEnd/>
            <a:tailEnd/>
          </a:ln>
        </p:spPr>
      </p:sp>
      <p:sp>
        <p:nvSpPr>
          <p:cNvPr id="6246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CA" smtClean="0"/>
          </a:p>
        </p:txBody>
      </p:sp>
      <p:sp>
        <p:nvSpPr>
          <p:cNvPr id="4" name="Slide Number Placeholder 3"/>
          <p:cNvSpPr>
            <a:spLocks noGrp="1"/>
          </p:cNvSpPr>
          <p:nvPr>
            <p:ph type="sldNum" sz="quarter" idx="5"/>
          </p:nvPr>
        </p:nvSpPr>
        <p:spPr/>
        <p:txBody>
          <a:bodyPr/>
          <a:lstStyle/>
          <a:p>
            <a:pPr>
              <a:defRPr/>
            </a:pPr>
            <a:fld id="{BA93818A-2E7D-4627-A0BB-11E74A163987}" type="slidenum">
              <a:rPr lang="en-US" smtClean="0"/>
              <a:pPr>
                <a:defRPr/>
              </a:pPr>
              <a:t>35</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bwMode="auto">
          <a:noFill/>
          <a:ln>
            <a:solidFill>
              <a:srgbClr val="000000"/>
            </a:solidFill>
            <a:miter lim="800000"/>
            <a:headEnd/>
            <a:tailEnd/>
          </a:ln>
        </p:spPr>
      </p:sp>
      <p:sp>
        <p:nvSpPr>
          <p:cNvPr id="53251"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dirty="0" smtClean="0">
                <a:latin typeface="Arial" pitchFamily="34" charset="0"/>
                <a:cs typeface="Arial" pitchFamily="34" charset="0"/>
              </a:rPr>
              <a:t>Port Rowan,</a:t>
            </a:r>
            <a:r>
              <a:rPr lang="en-US" baseline="0" dirty="0" smtClean="0">
                <a:latin typeface="Arial" pitchFamily="34" charset="0"/>
                <a:cs typeface="Arial" pitchFamily="34" charset="0"/>
              </a:rPr>
              <a:t> ON, </a:t>
            </a:r>
            <a:r>
              <a:rPr lang="en-US" dirty="0" smtClean="0">
                <a:latin typeface="Arial" pitchFamily="34" charset="0"/>
                <a:cs typeface="Arial" pitchFamily="34" charset="0"/>
              </a:rPr>
              <a:t>is national HQ; regional offices in Atlantic Canada, QC, MB, SK, BC. We report to a Board of Directors (15 members) and a National Science Advisory Council (10). Operating budget over $5 million annually.</a:t>
            </a:r>
          </a:p>
        </p:txBody>
      </p:sp>
      <p:sp>
        <p:nvSpPr>
          <p:cNvPr id="4" name="Slide Number Placeholder 3"/>
          <p:cNvSpPr>
            <a:spLocks noGrp="1"/>
          </p:cNvSpPr>
          <p:nvPr>
            <p:ph type="sldNum" sz="quarter" idx="5"/>
          </p:nvPr>
        </p:nvSpPr>
        <p:spPr/>
        <p:txBody>
          <a:bodyPr/>
          <a:lstStyle/>
          <a:p>
            <a:pPr>
              <a:defRPr/>
            </a:pPr>
            <a:fld id="{0D43DB61-2F76-4FCA-B0AC-13B4FFE7AE30}" type="slidenum">
              <a:rPr lang="en-US" smtClean="0"/>
              <a:pPr>
                <a:defRPr/>
              </a:pPr>
              <a:t>5</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bwMode="auto">
          <a:noFill/>
          <a:ln>
            <a:solidFill>
              <a:srgbClr val="000000"/>
            </a:solidFill>
            <a:miter lim="800000"/>
            <a:headEnd/>
            <a:tailEnd/>
          </a:ln>
        </p:spPr>
      </p:sp>
      <p:sp>
        <p:nvSpPr>
          <p:cNvPr id="5222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CA" smtClean="0"/>
          </a:p>
        </p:txBody>
      </p:sp>
      <p:sp>
        <p:nvSpPr>
          <p:cNvPr id="4" name="Slide Number Placeholder 3"/>
          <p:cNvSpPr>
            <a:spLocks noGrp="1"/>
          </p:cNvSpPr>
          <p:nvPr>
            <p:ph type="sldNum" sz="quarter" idx="5"/>
          </p:nvPr>
        </p:nvSpPr>
        <p:spPr/>
        <p:txBody>
          <a:bodyPr/>
          <a:lstStyle/>
          <a:p>
            <a:pPr>
              <a:defRPr/>
            </a:pPr>
            <a:fld id="{2F9F2C9C-10FA-499C-BD20-CEC1D74B3819}" type="slidenum">
              <a:rPr lang="en-US" smtClean="0"/>
              <a:pPr>
                <a:defRPr/>
              </a:pPr>
              <a:t>36</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bwMode="auto">
          <a:noFill/>
          <a:ln>
            <a:solidFill>
              <a:srgbClr val="000000"/>
            </a:solidFill>
            <a:miter lim="800000"/>
            <a:headEnd/>
            <a:tailEnd/>
          </a:ln>
        </p:spPr>
      </p:sp>
      <p:sp>
        <p:nvSpPr>
          <p:cNvPr id="54275" name="Notes Placeholder 2"/>
          <p:cNvSpPr>
            <a:spLocks noGrp="1"/>
          </p:cNvSpPr>
          <p:nvPr>
            <p:ph type="body" idx="1"/>
          </p:nvPr>
        </p:nvSpPr>
        <p:spPr bwMode="auto">
          <a:noFill/>
        </p:spPr>
        <p:txBody>
          <a:bodyPr wrap="square" numCol="1" anchor="t" anchorCtr="0" compatLnSpc="1">
            <a:prstTxWarp prst="textNoShape">
              <a:avLst/>
            </a:prstTxWarp>
          </a:bodyPr>
          <a:lstStyle/>
          <a:p>
            <a:r>
              <a:rPr lang="en-CA" smtClean="0"/>
              <a:t>Bird Studies Canada’s mission is to conserve wild birds of Canada through sound science, on</a:t>
            </a:r>
            <a:r>
              <a:rPr lang="en-CA" b="1" smtClean="0"/>
              <a:t>-</a:t>
            </a:r>
            <a:r>
              <a:rPr lang="en-CA" smtClean="0"/>
              <a:t>the-ground actions, innovative partnerships, public engagement, and strategic informed advocacy.</a:t>
            </a:r>
          </a:p>
        </p:txBody>
      </p:sp>
      <p:sp>
        <p:nvSpPr>
          <p:cNvPr id="4" name="Slide Number Placeholder 3"/>
          <p:cNvSpPr>
            <a:spLocks noGrp="1"/>
          </p:cNvSpPr>
          <p:nvPr>
            <p:ph type="sldNum" sz="quarter" idx="5"/>
          </p:nvPr>
        </p:nvSpPr>
        <p:spPr/>
        <p:txBody>
          <a:bodyPr/>
          <a:lstStyle/>
          <a:p>
            <a:pPr>
              <a:defRPr/>
            </a:pPr>
            <a:fld id="{0AD259A1-C361-4C02-A4E2-2852ECC9C372}" type="slidenum">
              <a:rPr lang="en-US" smtClean="0"/>
              <a:pPr>
                <a:defRPr/>
              </a:pPr>
              <a:t>6</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bwMode="auto">
          <a:noFill/>
          <a:ln>
            <a:solidFill>
              <a:srgbClr val="000000"/>
            </a:solidFill>
            <a:miter lim="800000"/>
            <a:headEnd/>
            <a:tailEnd/>
          </a:ln>
        </p:spPr>
      </p:sp>
      <p:sp>
        <p:nvSpPr>
          <p:cNvPr id="2867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View</a:t>
            </a:r>
            <a:r>
              <a:rPr lang="en-US" baseline="0" dirty="0" smtClean="0"/>
              <a:t> over Lake Erie of Long Point (Canada) from Erie, PA.</a:t>
            </a:r>
            <a:endParaRPr lang="en-US" dirty="0" smtClean="0"/>
          </a:p>
        </p:txBody>
      </p:sp>
      <p:sp>
        <p:nvSpPr>
          <p:cNvPr id="8294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6410482-C03E-4603-82A6-4C731CC8A840}" type="slidenum">
              <a:rPr lang="en-US" smtClean="0"/>
              <a:pPr fontAlgn="base">
                <a:spcBef>
                  <a:spcPct val="0"/>
                </a:spcBef>
                <a:spcAft>
                  <a:spcPct val="0"/>
                </a:spcAft>
                <a:defRPr/>
              </a:pPr>
              <a:t>7</a:t>
            </a:fld>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bwMode="auto">
          <a:noFill/>
          <a:ln>
            <a:solidFill>
              <a:srgbClr val="000000"/>
            </a:solidFill>
            <a:miter lim="800000"/>
            <a:headEnd/>
            <a:tailEnd/>
          </a:ln>
        </p:spPr>
      </p:sp>
      <p:sp>
        <p:nvSpPr>
          <p:cNvPr id="56323"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mtClean="0">
                <a:latin typeface="Arial" pitchFamily="34" charset="0"/>
                <a:cs typeface="Arial" pitchFamily="34" charset="0"/>
              </a:rPr>
              <a:t>We have a wide range of international, national, regional, and local programs. We are </a:t>
            </a:r>
            <a:r>
              <a:rPr lang="en-CA" smtClean="0"/>
              <a:t>a strong partner in BirdLife International, the world’s largest conservation alliance for nature and people.</a:t>
            </a:r>
          </a:p>
        </p:txBody>
      </p:sp>
      <p:sp>
        <p:nvSpPr>
          <p:cNvPr id="4" name="Slide Number Placeholder 3"/>
          <p:cNvSpPr>
            <a:spLocks noGrp="1"/>
          </p:cNvSpPr>
          <p:nvPr>
            <p:ph type="sldNum" sz="quarter" idx="5"/>
          </p:nvPr>
        </p:nvSpPr>
        <p:spPr/>
        <p:txBody>
          <a:bodyPr/>
          <a:lstStyle/>
          <a:p>
            <a:pPr>
              <a:defRPr/>
            </a:pPr>
            <a:fld id="{A7422C08-39B0-4DA9-9F29-540C22F69E56}" type="slidenum">
              <a:rPr lang="en-US" smtClean="0"/>
              <a:pPr>
                <a:defRPr/>
              </a:pPr>
              <a:t>8</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Our</a:t>
            </a:r>
            <a:r>
              <a:rPr lang="en-US" baseline="0" dirty="0" smtClean="0"/>
              <a:t> habitat focus is Important Bird Areas</a:t>
            </a:r>
            <a:endParaRPr lang="en-US" dirty="0"/>
          </a:p>
        </p:txBody>
      </p:sp>
      <p:sp>
        <p:nvSpPr>
          <p:cNvPr id="4" name="Slide Number Placeholder 3"/>
          <p:cNvSpPr>
            <a:spLocks noGrp="1"/>
          </p:cNvSpPr>
          <p:nvPr>
            <p:ph type="sldNum" sz="quarter" idx="10"/>
          </p:nvPr>
        </p:nvSpPr>
        <p:spPr/>
        <p:txBody>
          <a:bodyPr/>
          <a:lstStyle/>
          <a:p>
            <a:pPr>
              <a:defRPr/>
            </a:pPr>
            <a:fld id="{4BB67D5D-4352-492A-B69E-3915E4593886}" type="slidenum">
              <a:rPr lang="en-US" smtClean="0"/>
              <a:pPr>
                <a:defRPr/>
              </a:pPr>
              <a:t>9</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BSC is in partnership</a:t>
            </a:r>
            <a:r>
              <a:rPr lang="en-US" baseline="0" dirty="0" smtClean="0"/>
              <a:t> with the documentary film about birds “The Messenger”</a:t>
            </a:r>
            <a:endParaRPr lang="en-US" dirty="0"/>
          </a:p>
        </p:txBody>
      </p:sp>
      <p:sp>
        <p:nvSpPr>
          <p:cNvPr id="4" name="Slide Number Placeholder 3"/>
          <p:cNvSpPr>
            <a:spLocks noGrp="1"/>
          </p:cNvSpPr>
          <p:nvPr>
            <p:ph type="sldNum" sz="quarter" idx="10"/>
          </p:nvPr>
        </p:nvSpPr>
        <p:spPr/>
        <p:txBody>
          <a:bodyPr/>
          <a:lstStyle/>
          <a:p>
            <a:pPr>
              <a:defRPr/>
            </a:pPr>
            <a:fld id="{4BB67D5D-4352-492A-B69E-3915E4593886}" type="slidenum">
              <a:rPr lang="en-US" smtClean="0"/>
              <a:pPr>
                <a:defRPr/>
              </a:pPr>
              <a:t>10</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bwMode="auto">
          <a:noFill/>
          <a:ln>
            <a:solidFill>
              <a:srgbClr val="000000"/>
            </a:solidFill>
            <a:miter lim="800000"/>
            <a:headEnd/>
            <a:tailEnd/>
          </a:ln>
        </p:spPr>
      </p:sp>
      <p:sp>
        <p:nvSpPr>
          <p:cNvPr id="59395" name="Notes Placeholder 2"/>
          <p:cNvSpPr>
            <a:spLocks noGrp="1"/>
          </p:cNvSpPr>
          <p:nvPr>
            <p:ph type="body" idx="1"/>
          </p:nvPr>
        </p:nvSpPr>
        <p:spPr bwMode="auto">
          <a:noFill/>
        </p:spPr>
        <p:txBody>
          <a:bodyPr wrap="square" numCol="1" anchor="t" anchorCtr="0" compatLnSpc="1">
            <a:prstTxWarp prst="textNoShape">
              <a:avLst/>
            </a:prstTxWarp>
          </a:bodyPr>
          <a:lstStyle/>
          <a:p>
            <a:r>
              <a:rPr lang="en-CA" smtClean="0"/>
              <a:t>We’re one of the six NABCI-Canada steering committee partners who collaborated on preparing the first-ever State of Canada’s Birds report, which showed the strong influence of human activity on bird populations over the last 40 years. Key findings: aerial insectivores, grassland birds, and Arctic-nesting shorebirds have declined dramatically since 1970, while some waterfowl and raptor populations are rebounding thanks to conservation efforts.</a:t>
            </a:r>
          </a:p>
          <a:p>
            <a:endParaRPr lang="en-CA" smtClean="0"/>
          </a:p>
          <a:p>
            <a:endParaRPr lang="en-CA" smtClean="0"/>
          </a:p>
        </p:txBody>
      </p:sp>
      <p:sp>
        <p:nvSpPr>
          <p:cNvPr id="4" name="Slide Number Placeholder 3"/>
          <p:cNvSpPr>
            <a:spLocks noGrp="1"/>
          </p:cNvSpPr>
          <p:nvPr>
            <p:ph type="sldNum" sz="quarter" idx="5"/>
          </p:nvPr>
        </p:nvSpPr>
        <p:spPr/>
        <p:txBody>
          <a:bodyPr/>
          <a:lstStyle/>
          <a:p>
            <a:pPr>
              <a:defRPr/>
            </a:pPr>
            <a:fld id="{3D33D328-38B5-4159-B80B-499D65EE0899}" type="slidenum">
              <a:rPr lang="en-US" smtClean="0"/>
              <a:pPr>
                <a:defRPr/>
              </a:pPr>
              <a:t>11</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2690AF0F-7F7A-402E-8C98-8F9944C36B13}" type="datetimeFigureOut">
              <a:rPr lang="en-US"/>
              <a:pPr>
                <a:defRPr/>
              </a:pPr>
              <a:t>12/5/2015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7A6917D-9F27-4E62-81C1-12AB37347D52}" type="slidenum">
              <a:rPr lang="en-US"/>
              <a:pPr>
                <a:defRPr/>
              </a:pPr>
              <a:t>‹#›</a:t>
            </a:fld>
            <a:endParaRPr lang="en-US"/>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445BB52A-0C79-4ACC-A6CC-9C931144BFB0}" type="datetimeFigureOut">
              <a:rPr lang="en-US"/>
              <a:pPr>
                <a:defRPr/>
              </a:pPr>
              <a:t>12/5/2015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C2EE693-6031-4F00-BE0A-1BE09CF2C3BE}" type="slidenum">
              <a:rPr lang="en-US"/>
              <a:pPr>
                <a:defRPr/>
              </a:pPr>
              <a:t>‹#›</a:t>
            </a:fld>
            <a:endParaRPr lang="en-US"/>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39D9038C-096C-46E3-B236-4CF50EA68C53}" type="datetimeFigureOut">
              <a:rPr lang="en-US"/>
              <a:pPr>
                <a:defRPr/>
              </a:pPr>
              <a:t>12/5/2015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C462D46-52CA-454B-B48D-EE698E31B77A}" type="slidenum">
              <a:rPr lang="en-US"/>
              <a:pPr>
                <a:defRPr/>
              </a:pPr>
              <a:t>‹#›</a:t>
            </a:fld>
            <a:endParaRPr lang="en-US"/>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C4834D44-018E-42CB-8212-3A7B08F90E19}" type="datetimeFigureOut">
              <a:rPr lang="en-US"/>
              <a:pPr>
                <a:defRPr/>
              </a:pPr>
              <a:t>12/5/2015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6D4F535-5F4A-4312-AAAA-069C830DE5C3}" type="slidenum">
              <a:rPr lang="en-US"/>
              <a:pPr>
                <a:defRPr/>
              </a:pPr>
              <a:t>‹#›</a:t>
            </a:fld>
            <a:endParaRPr lang="en-US"/>
          </a:p>
        </p:txBody>
      </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71FCCCFA-7EC6-464B-9697-39327BD7AE64}" type="datetimeFigureOut">
              <a:rPr lang="en-US"/>
              <a:pPr>
                <a:defRPr/>
              </a:pPr>
              <a:t>12/5/2015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A493C54-9C2B-49D4-B31E-D421639DCC1E}" type="slidenum">
              <a:rPr lang="en-US"/>
              <a:pPr>
                <a:defRPr/>
              </a:pPr>
              <a:t>‹#›</a:t>
            </a:fld>
            <a:endParaRPr lang="en-US"/>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12FF3CB2-5593-4F38-A7EC-99D470194C74}" type="datetimeFigureOut">
              <a:rPr lang="en-US"/>
              <a:pPr>
                <a:defRPr/>
              </a:pPr>
              <a:t>12/5/2015</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825B8B12-8DE0-4923-8672-562A3E9E742C}" type="slidenum">
              <a:rPr lang="en-US"/>
              <a:pPr>
                <a:defRPr/>
              </a:pPr>
              <a:t>‹#›</a:t>
            </a:fld>
            <a:endParaRPr lang="en-US"/>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E09763E4-F271-4A79-9320-D942F28B773F}" type="datetimeFigureOut">
              <a:rPr lang="en-US"/>
              <a:pPr>
                <a:defRPr/>
              </a:pPr>
              <a:t>12/5/2015</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74040514-D30D-4B09-B3D4-A85FBAF76746}" type="slidenum">
              <a:rPr lang="en-US"/>
              <a:pPr>
                <a:defRPr/>
              </a:pPr>
              <a:t>‹#›</a:t>
            </a:fld>
            <a:endParaRPr lang="en-US"/>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3EF30B97-C08F-4DEB-8BAC-CC445D277E36}" type="datetimeFigureOut">
              <a:rPr lang="en-US"/>
              <a:pPr>
                <a:defRPr/>
              </a:pPr>
              <a:t>12/5/2015</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DD590B1E-7A5F-445C-84D8-3A5E1547526A}" type="slidenum">
              <a:rPr lang="en-US"/>
              <a:pPr>
                <a:defRPr/>
              </a:pPr>
              <a:t>‹#›</a:t>
            </a:fld>
            <a:endParaRPr lang="en-US"/>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0913E093-E772-4965-8E8F-7BA1497E7204}" type="datetimeFigureOut">
              <a:rPr lang="en-US"/>
              <a:pPr>
                <a:defRPr/>
              </a:pPr>
              <a:t>12/5/2015</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DF52D8AB-D221-4AE4-B323-8B02A2DBEF52}" type="slidenum">
              <a:rPr lang="en-US"/>
              <a:pPr>
                <a:defRPr/>
              </a:pPr>
              <a:t>‹#›</a:t>
            </a:fld>
            <a:endParaRPr lang="en-US"/>
          </a:p>
        </p:txBody>
      </p:sp>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3FFCE773-D920-4F5F-AC97-F89F71198201}" type="datetimeFigureOut">
              <a:rPr lang="en-US"/>
              <a:pPr>
                <a:defRPr/>
              </a:pPr>
              <a:t>12/5/2015</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41EEB858-07F7-4233-8E8F-E903B87DC55D}" type="slidenum">
              <a:rPr lang="en-US"/>
              <a:pPr>
                <a:defRPr/>
              </a:pPr>
              <a:t>‹#›</a:t>
            </a:fld>
            <a:endParaRPr lang="en-US"/>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80E44AB5-E98F-481A-B895-A279D9763677}" type="datetimeFigureOut">
              <a:rPr lang="en-US"/>
              <a:pPr>
                <a:defRPr/>
              </a:pPr>
              <a:t>12/5/2015</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300959E6-90D3-4D7D-B365-049929810C01}" type="slidenum">
              <a:rPr lang="en-US"/>
              <a:pPr>
                <a:defRPr/>
              </a:pPr>
              <a:t>‹#›</a:t>
            </a:fld>
            <a:endParaRPr lang="en-US"/>
          </a:p>
        </p:txBody>
      </p:sp>
    </p:spTree>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10242"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43"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E5815784-603C-477F-86AA-35CD734D4D73}" type="datetimeFigureOut">
              <a:rPr lang="en-US"/>
              <a:pPr>
                <a:defRPr/>
              </a:pPr>
              <a:t>12/5/2015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A477DB6F-0652-4FF5-A9AB-B5AC99E45663}"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3.xml"/><Relationship Id="rId7" Type="http://schemas.openxmlformats.org/officeDocument/2006/relationships/image" Target="../media/image16.png"/><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15.png"/><Relationship Id="rId4" Type="http://schemas.openxmlformats.org/officeDocument/2006/relationships/oleObject" Target="../embeddings/oleObject1.bin"/></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image" Target="../media/image17.png"/><Relationship Id="rId5" Type="http://schemas.openxmlformats.org/officeDocument/2006/relationships/oleObject" Target="../embeddings/oleObject3.bin"/><Relationship Id="rId4" Type="http://schemas.openxmlformats.org/officeDocument/2006/relationships/image" Target="../media/image18.jpe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7.xml"/><Relationship Id="rId1" Type="http://schemas.openxmlformats.org/officeDocument/2006/relationships/vmlDrawing" Target="../drawings/vmlDrawing3.vml"/><Relationship Id="rId6" Type="http://schemas.openxmlformats.org/officeDocument/2006/relationships/image" Target="../media/image19.png"/><Relationship Id="rId5" Type="http://schemas.openxmlformats.org/officeDocument/2006/relationships/oleObject" Target="../embeddings/oleObject4.bin"/><Relationship Id="rId4" Type="http://schemas.openxmlformats.org/officeDocument/2006/relationships/image" Target="../media/image20.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22.jpeg"/><Relationship Id="rId4" Type="http://schemas.openxmlformats.org/officeDocument/2006/relationships/image" Target="../media/image21.jpeg"/></Relationships>
</file>

<file path=ppt/slides/_rels/slide21.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notesSlide" Target="../notesSlides/notesSlide17.xml"/><Relationship Id="rId7" Type="http://schemas.openxmlformats.org/officeDocument/2006/relationships/image" Target="../media/image24.png"/><Relationship Id="rId2" Type="http://schemas.openxmlformats.org/officeDocument/2006/relationships/slideLayout" Target="../slideLayouts/slideLayout7.xml"/><Relationship Id="rId1" Type="http://schemas.openxmlformats.org/officeDocument/2006/relationships/vmlDrawing" Target="../drawings/vmlDrawing4.vml"/><Relationship Id="rId6" Type="http://schemas.openxmlformats.org/officeDocument/2006/relationships/oleObject" Target="../embeddings/oleObject6.bin"/><Relationship Id="rId11" Type="http://schemas.openxmlformats.org/officeDocument/2006/relationships/image" Target="../media/image28.png"/><Relationship Id="rId5" Type="http://schemas.openxmlformats.org/officeDocument/2006/relationships/image" Target="../media/image23.png"/><Relationship Id="rId10" Type="http://schemas.openxmlformats.org/officeDocument/2006/relationships/image" Target="../media/image27.png"/><Relationship Id="rId4" Type="http://schemas.openxmlformats.org/officeDocument/2006/relationships/oleObject" Target="../embeddings/oleObject5.bin"/><Relationship Id="rId9" Type="http://schemas.openxmlformats.org/officeDocument/2006/relationships/image" Target="../media/image26.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7.xml"/><Relationship Id="rId1" Type="http://schemas.openxmlformats.org/officeDocument/2006/relationships/vmlDrawing" Target="../drawings/vmlDrawing5.vml"/><Relationship Id="rId5" Type="http://schemas.openxmlformats.org/officeDocument/2006/relationships/image" Target="../media/image29.png"/><Relationship Id="rId4" Type="http://schemas.openxmlformats.org/officeDocument/2006/relationships/oleObject" Target="../embeddings/oleObject7.bin"/></Relationships>
</file>

<file path=ppt/slides/_rels/slide23.xml.rels><?xml version="1.0" encoding="UTF-8" standalone="yes"?>
<Relationships xmlns="http://schemas.openxmlformats.org/package/2006/relationships"><Relationship Id="rId3" Type="http://schemas.openxmlformats.org/officeDocument/2006/relationships/image" Target="../media/image30.jpeg"/><Relationship Id="rId7" Type="http://schemas.openxmlformats.org/officeDocument/2006/relationships/image" Target="../media/image34.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32.jpeg"/><Relationship Id="rId4" Type="http://schemas.openxmlformats.org/officeDocument/2006/relationships/image" Target="../media/image31.jpeg"/></Relationships>
</file>

<file path=ppt/slides/_rels/slide2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36.jpe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39.jpeg"/><Relationship Id="rId4" Type="http://schemas.openxmlformats.org/officeDocument/2006/relationships/image" Target="../media/image38.jpeg"/></Relationships>
</file>

<file path=ppt/slides/_rels/slide2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hyperlink" Target="http://www.ibacanada.org/"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1"/>
          <p:cNvSpPr>
            <a:spLocks noChangeArrowheads="1"/>
          </p:cNvSpPr>
          <p:nvPr/>
        </p:nvSpPr>
        <p:spPr bwMode="auto">
          <a:xfrm>
            <a:off x="0" y="0"/>
            <a:ext cx="9144000" cy="457200"/>
          </a:xfrm>
          <a:prstGeom prst="rect">
            <a:avLst/>
          </a:prstGeom>
          <a:noFill/>
          <a:ln w="9525">
            <a:noFill/>
            <a:miter lim="800000"/>
            <a:headEnd/>
            <a:tailEnd/>
          </a:ln>
        </p:spPr>
        <p:txBody>
          <a:bodyPr wrap="none" anchor="ctr">
            <a:spAutoFit/>
          </a:bodyPr>
          <a:lstStyle/>
          <a:p>
            <a:r>
              <a:rPr lang="en-CA" sz="1100">
                <a:solidFill>
                  <a:srgbClr val="1F497D"/>
                </a:solidFill>
                <a:latin typeface="Calibri" pitchFamily="34" charset="0"/>
                <a:ea typeface="Calibri" pitchFamily="34" charset="0"/>
                <a:cs typeface="Times New Roman" pitchFamily="18" charset="0"/>
              </a:rPr>
              <a:t>Birds, bytes and breakthrough technology</a:t>
            </a:r>
            <a:endParaRPr lang="en-CA">
              <a:ea typeface="Calibri" pitchFamily="34" charset="0"/>
            </a:endParaRPr>
          </a:p>
        </p:txBody>
      </p:sp>
      <p:sp>
        <p:nvSpPr>
          <p:cNvPr id="11267" name="Rectangle 2"/>
          <p:cNvSpPr>
            <a:spLocks noChangeArrowheads="1"/>
          </p:cNvSpPr>
          <p:nvPr/>
        </p:nvSpPr>
        <p:spPr bwMode="auto">
          <a:xfrm>
            <a:off x="0" y="0"/>
            <a:ext cx="9144000" cy="457200"/>
          </a:xfrm>
          <a:prstGeom prst="rect">
            <a:avLst/>
          </a:prstGeom>
          <a:noFill/>
          <a:ln w="9525">
            <a:noFill/>
            <a:miter lim="800000"/>
            <a:headEnd/>
            <a:tailEnd/>
          </a:ln>
        </p:spPr>
        <p:txBody>
          <a:bodyPr wrap="none" anchor="ctr">
            <a:spAutoFit/>
          </a:bodyPr>
          <a:lstStyle/>
          <a:p>
            <a:r>
              <a:rPr lang="en-CA" sz="1100">
                <a:solidFill>
                  <a:srgbClr val="1F497D"/>
                </a:solidFill>
                <a:latin typeface="Calibri" pitchFamily="34" charset="0"/>
                <a:ea typeface="Calibri" pitchFamily="34" charset="0"/>
                <a:cs typeface="Times New Roman" pitchFamily="18" charset="0"/>
              </a:rPr>
              <a:t>Birds, bytes and breakthrough technology</a:t>
            </a:r>
            <a:endParaRPr lang="en-CA">
              <a:ea typeface="Calibri" pitchFamily="34" charset="0"/>
            </a:endParaRPr>
          </a:p>
        </p:txBody>
      </p:sp>
      <p:sp>
        <p:nvSpPr>
          <p:cNvPr id="11268" name="Rectangle 3"/>
          <p:cNvSpPr>
            <a:spLocks noChangeArrowheads="1"/>
          </p:cNvSpPr>
          <p:nvPr/>
        </p:nvSpPr>
        <p:spPr bwMode="auto">
          <a:xfrm>
            <a:off x="0" y="0"/>
            <a:ext cx="9144000" cy="457200"/>
          </a:xfrm>
          <a:prstGeom prst="rect">
            <a:avLst/>
          </a:prstGeom>
          <a:noFill/>
          <a:ln w="9525">
            <a:noFill/>
            <a:miter lim="800000"/>
            <a:headEnd/>
            <a:tailEnd/>
          </a:ln>
        </p:spPr>
        <p:txBody>
          <a:bodyPr wrap="none" anchor="ctr">
            <a:spAutoFit/>
          </a:bodyPr>
          <a:lstStyle/>
          <a:p>
            <a:r>
              <a:rPr lang="en-CA" sz="1100">
                <a:solidFill>
                  <a:srgbClr val="1F497D"/>
                </a:solidFill>
                <a:latin typeface="Calibri" pitchFamily="34" charset="0"/>
                <a:ea typeface="Calibri" pitchFamily="34" charset="0"/>
                <a:cs typeface="Times New Roman" pitchFamily="18" charset="0"/>
              </a:rPr>
              <a:t>Birds, bytes and breakthrough technology</a:t>
            </a:r>
            <a:endParaRPr lang="en-CA">
              <a:ea typeface="Calibri" pitchFamily="34" charset="0"/>
            </a:endParaRPr>
          </a:p>
        </p:txBody>
      </p:sp>
      <p:pic>
        <p:nvPicPr>
          <p:cNvPr id="11269" name="Picture 4" descr="BSCSlide2.jpg"/>
          <p:cNvPicPr>
            <a:picLocks noChangeAspect="1"/>
          </p:cNvPicPr>
          <p:nvPr/>
        </p:nvPicPr>
        <p:blipFill>
          <a:blip r:embed="rId3" cstate="print"/>
          <a:srcRect/>
          <a:stretch>
            <a:fillRect/>
          </a:stretch>
        </p:blipFill>
        <p:spPr bwMode="auto">
          <a:xfrm>
            <a:off x="2286000" y="2133600"/>
            <a:ext cx="4572000" cy="3582549"/>
          </a:xfrm>
          <a:prstGeom prst="rect">
            <a:avLst/>
          </a:prstGeom>
          <a:solidFill>
            <a:schemeClr val="tx1">
              <a:alpha val="50000"/>
            </a:schemeClr>
          </a:solidFill>
          <a:ln w="9525">
            <a:noFill/>
            <a:miter lim="800000"/>
            <a:headEnd/>
            <a:tailEnd/>
          </a:ln>
        </p:spPr>
      </p:pic>
      <p:sp>
        <p:nvSpPr>
          <p:cNvPr id="11270" name="Title 1"/>
          <p:cNvSpPr>
            <a:spLocks noGrp="1"/>
          </p:cNvSpPr>
          <p:nvPr>
            <p:ph type="ctrTitle"/>
          </p:nvPr>
        </p:nvSpPr>
        <p:spPr>
          <a:xfrm>
            <a:off x="0" y="0"/>
            <a:ext cx="9144000" cy="1905000"/>
          </a:xfrm>
          <a:solidFill>
            <a:schemeClr val="tx1">
              <a:alpha val="36862"/>
            </a:schemeClr>
          </a:solidFill>
        </p:spPr>
        <p:txBody>
          <a:bodyPr/>
          <a:lstStyle/>
          <a:p>
            <a:pPr eaLnBrk="1" hangingPunct="1"/>
            <a:r>
              <a:rPr lang="en-US" b="1" i="1" dirty="0" smtClean="0">
                <a:solidFill>
                  <a:srgbClr val="FFC300"/>
                </a:solidFill>
                <a:latin typeface="Arial" pitchFamily="34" charset="0"/>
                <a:cs typeface="Arial" pitchFamily="34" charset="0"/>
              </a:rPr>
              <a:t>We Fly Together</a:t>
            </a:r>
            <a:br>
              <a:rPr lang="en-US" b="1" i="1" dirty="0" smtClean="0">
                <a:solidFill>
                  <a:srgbClr val="FFC300"/>
                </a:solidFill>
                <a:latin typeface="Arial" pitchFamily="34" charset="0"/>
                <a:cs typeface="Arial" pitchFamily="34" charset="0"/>
              </a:rPr>
            </a:br>
            <a:r>
              <a:rPr lang="en-US" sz="2400" b="1" dirty="0" smtClean="0">
                <a:solidFill>
                  <a:srgbClr val="FFC300"/>
                </a:solidFill>
                <a:latin typeface="Arial" pitchFamily="34" charset="0"/>
                <a:cs typeface="Arial" pitchFamily="34" charset="0"/>
              </a:rPr>
              <a:t>Connections between the Bird-feeding Industry</a:t>
            </a:r>
            <a:br>
              <a:rPr lang="en-US" sz="2400" b="1" dirty="0" smtClean="0">
                <a:solidFill>
                  <a:srgbClr val="FFC300"/>
                </a:solidFill>
                <a:latin typeface="Arial" pitchFamily="34" charset="0"/>
                <a:cs typeface="Arial" pitchFamily="34" charset="0"/>
              </a:rPr>
            </a:br>
            <a:r>
              <a:rPr lang="en-US" sz="2400" b="1" dirty="0" smtClean="0">
                <a:solidFill>
                  <a:srgbClr val="FFC300"/>
                </a:solidFill>
                <a:latin typeface="Arial" pitchFamily="34" charset="0"/>
                <a:cs typeface="Arial" pitchFamily="34" charset="0"/>
              </a:rPr>
              <a:t>and</a:t>
            </a:r>
            <a:br>
              <a:rPr lang="en-US" sz="2400" b="1" dirty="0" smtClean="0">
                <a:solidFill>
                  <a:srgbClr val="FFC300"/>
                </a:solidFill>
                <a:latin typeface="Arial" pitchFamily="34" charset="0"/>
                <a:cs typeface="Arial" pitchFamily="34" charset="0"/>
              </a:rPr>
            </a:br>
            <a:r>
              <a:rPr lang="en-US" sz="2400" b="1" dirty="0" smtClean="0">
                <a:solidFill>
                  <a:srgbClr val="FFC300"/>
                </a:solidFill>
                <a:latin typeface="Arial" pitchFamily="34" charset="0"/>
                <a:cs typeface="Arial" pitchFamily="34" charset="0"/>
              </a:rPr>
              <a:t>Bird Groups in North America</a:t>
            </a:r>
          </a:p>
        </p:txBody>
      </p:sp>
      <p:sp>
        <p:nvSpPr>
          <p:cNvPr id="4" name="TextBox 3"/>
          <p:cNvSpPr txBox="1"/>
          <p:nvPr/>
        </p:nvSpPr>
        <p:spPr>
          <a:xfrm>
            <a:off x="0" y="5867400"/>
            <a:ext cx="2057400" cy="990600"/>
          </a:xfrm>
          <a:prstGeom prst="rect">
            <a:avLst/>
          </a:prstGeom>
          <a:solidFill>
            <a:schemeClr val="tx1">
              <a:alpha val="50000"/>
            </a:schemeClr>
          </a:solidFill>
          <a:ln w="9525">
            <a:noFill/>
            <a:miter lim="800000"/>
            <a:headEnd/>
            <a:tailEnd/>
          </a:ln>
        </p:spPr>
        <p:txBody>
          <a:bodyPr anchor="ctr"/>
          <a:lstStyle/>
          <a:p>
            <a:pPr algn="r">
              <a:defRPr/>
            </a:pPr>
            <a:r>
              <a:rPr lang="en-CA" sz="2400" b="1" dirty="0">
                <a:solidFill>
                  <a:srgbClr val="FFC300"/>
                </a:solidFill>
                <a:ea typeface="+mj-ea"/>
              </a:rPr>
              <a:t>Steven Price</a:t>
            </a:r>
          </a:p>
          <a:p>
            <a:pPr algn="ctr">
              <a:defRPr/>
            </a:pPr>
            <a:r>
              <a:rPr lang="en-CA" sz="2000" b="1" dirty="0" smtClean="0">
                <a:solidFill>
                  <a:srgbClr val="FFC300"/>
                </a:solidFill>
                <a:ea typeface="+mj-ea"/>
              </a:rPr>
              <a:t>President</a:t>
            </a:r>
            <a:endParaRPr lang="en-CA" sz="2000" b="1" dirty="0">
              <a:solidFill>
                <a:srgbClr val="FFC300"/>
              </a:solidFill>
              <a:ea typeface="+mj-ea"/>
            </a:endParaRPr>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Messenger-Poster-web.jpg"/>
          <p:cNvPicPr>
            <a:picLocks noGrp="1" noChangeAspect="1"/>
          </p:cNvPicPr>
          <p:nvPr>
            <p:ph idx="1"/>
          </p:nvPr>
        </p:nvPicPr>
        <p:blipFill>
          <a:blip r:embed="rId3" cstate="print"/>
          <a:stretch>
            <a:fillRect/>
          </a:stretch>
        </p:blipFill>
        <p:spPr>
          <a:xfrm>
            <a:off x="929937" y="0"/>
            <a:ext cx="4708863" cy="6860813"/>
          </a:xfrm>
        </p:spPr>
      </p:pic>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SOCB.jpg"/>
          <p:cNvPicPr>
            <a:picLocks noChangeAspect="1"/>
          </p:cNvPicPr>
          <p:nvPr/>
        </p:nvPicPr>
        <p:blipFill>
          <a:blip r:embed="rId3" cstate="print"/>
          <a:srcRect/>
          <a:stretch>
            <a:fillRect/>
          </a:stretch>
        </p:blipFill>
        <p:spPr bwMode="auto">
          <a:xfrm>
            <a:off x="0" y="130175"/>
            <a:ext cx="9144000" cy="659765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2" name="Picture 2" descr="Graph showing the percent change in the population of birds that overwinter in in four major regions (Canada, The United States, Mexico and Central America and South America)"/>
          <p:cNvPicPr>
            <a:picLocks noChangeAspect="1" noChangeArrowheads="1"/>
          </p:cNvPicPr>
          <p:nvPr/>
        </p:nvPicPr>
        <p:blipFill>
          <a:blip r:embed="rId3" cstate="print"/>
          <a:srcRect/>
          <a:stretch>
            <a:fillRect/>
          </a:stretch>
        </p:blipFill>
        <p:spPr bwMode="auto">
          <a:xfrm>
            <a:off x="762000" y="0"/>
            <a:ext cx="7772400" cy="5848667"/>
          </a:xfrm>
          <a:prstGeom prst="rect">
            <a:avLst/>
          </a:prstGeom>
          <a:noFill/>
        </p:spPr>
      </p:pic>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6" descr="https://lh4.googleusercontent.com/-rZUxH-xjpwQ/Uxqvr0R9UWI/AAAAAAAAARI/VjMyzThbpTU/w879-h536-no/overview_trends+of+characteristic+species.png"/>
          <p:cNvPicPr>
            <a:picLocks noGrp="1" noChangeAspect="1" noChangeArrowheads="1"/>
          </p:cNvPicPr>
          <p:nvPr>
            <p:ph idx="1"/>
          </p:nvPr>
        </p:nvPicPr>
        <p:blipFill>
          <a:blip r:embed="rId2" cstate="print"/>
          <a:srcRect/>
          <a:stretch>
            <a:fillRect/>
          </a:stretch>
        </p:blipFill>
        <p:spPr bwMode="auto">
          <a:xfrm>
            <a:off x="0" y="0"/>
            <a:ext cx="9144000" cy="5575864"/>
          </a:xfrm>
          <a:prstGeom prst="rect">
            <a:avLst/>
          </a:prstGeom>
          <a:noFill/>
        </p:spPr>
      </p:pic>
    </p:spTree>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a:xfrm>
            <a:off x="457200" y="2057400"/>
            <a:ext cx="8153400" cy="3810000"/>
          </a:xfrm>
          <a:prstGeom prst="rect">
            <a:avLst/>
          </a:prstGeom>
        </p:spPr>
        <p:txBody>
          <a:bodyPr/>
          <a:lstStyle/>
          <a:p>
            <a:pPr marL="342900" indent="-342900" algn="r">
              <a:spcBef>
                <a:spcPct val="20000"/>
              </a:spcBef>
              <a:defRPr/>
            </a:pPr>
            <a:r>
              <a:rPr lang="en-CA" sz="2800" b="1" dirty="0">
                <a:solidFill>
                  <a:srgbClr val="FFC000"/>
                </a:solidFill>
                <a:latin typeface="+mn-lt"/>
                <a:cs typeface="+mn-cs"/>
              </a:rPr>
              <a:t>PRESENTATION</a:t>
            </a:r>
          </a:p>
          <a:p>
            <a:pPr marL="342900" indent="-342900" algn="r">
              <a:spcBef>
                <a:spcPct val="20000"/>
              </a:spcBef>
              <a:defRPr/>
            </a:pPr>
            <a:r>
              <a:rPr lang="en-CA" sz="2800" b="1" dirty="0">
                <a:solidFill>
                  <a:srgbClr val="FFC000"/>
                </a:solidFill>
                <a:latin typeface="+mn-lt"/>
                <a:cs typeface="+mn-cs"/>
              </a:rPr>
              <a:t> SUMMARY</a:t>
            </a:r>
          </a:p>
          <a:p>
            <a:pPr marL="342900" indent="-342900" algn="r">
              <a:spcBef>
                <a:spcPct val="20000"/>
              </a:spcBef>
              <a:defRPr/>
            </a:pPr>
            <a:endParaRPr lang="en-CA" sz="1200" b="1" dirty="0">
              <a:solidFill>
                <a:srgbClr val="FFC000"/>
              </a:solidFill>
              <a:latin typeface="+mn-lt"/>
              <a:cs typeface="+mn-cs"/>
            </a:endParaRPr>
          </a:p>
          <a:p>
            <a:pPr marL="857250" indent="-419100" algn="r">
              <a:spcBef>
                <a:spcPct val="20000"/>
              </a:spcBef>
              <a:buFont typeface="+mj-lt"/>
              <a:buAutoNum type="romanUcPeriod"/>
              <a:defRPr/>
            </a:pPr>
            <a:r>
              <a:rPr lang="en-CA" sz="2800" b="1" dirty="0" smtClean="0">
                <a:solidFill>
                  <a:srgbClr val="FFC000"/>
                </a:solidFill>
                <a:latin typeface="+mn-lt"/>
                <a:cs typeface="+mn-cs"/>
              </a:rPr>
              <a:t>What is Bird Studies Canada?</a:t>
            </a:r>
            <a:endParaRPr lang="en-CA" sz="2800" b="1" dirty="0">
              <a:solidFill>
                <a:srgbClr val="FFC000"/>
              </a:solidFill>
              <a:latin typeface="+mn-lt"/>
              <a:cs typeface="+mn-cs"/>
            </a:endParaRPr>
          </a:p>
          <a:p>
            <a:pPr marL="857250" indent="-582613" algn="r">
              <a:spcBef>
                <a:spcPct val="20000"/>
              </a:spcBef>
              <a:buFont typeface="+mj-lt"/>
              <a:buAutoNum type="romanUcPeriod"/>
              <a:defRPr/>
            </a:pPr>
            <a:r>
              <a:rPr lang="en-CA" sz="2800" b="1" dirty="0" smtClean="0">
                <a:solidFill>
                  <a:srgbClr val="FFC000"/>
                </a:solidFill>
                <a:latin typeface="+mn-lt"/>
                <a:cs typeface="+mn-cs"/>
              </a:rPr>
              <a:t>Our common audience</a:t>
            </a:r>
          </a:p>
          <a:p>
            <a:pPr marL="857250" indent="-582613" algn="r">
              <a:spcBef>
                <a:spcPct val="20000"/>
              </a:spcBef>
              <a:buFont typeface="+mj-lt"/>
              <a:buAutoNum type="romanUcPeriod"/>
              <a:defRPr/>
            </a:pPr>
            <a:r>
              <a:rPr lang="en-CA" sz="2800" b="1" dirty="0" smtClean="0">
                <a:solidFill>
                  <a:srgbClr val="FFC000"/>
                </a:solidFill>
                <a:latin typeface="+mn-lt"/>
                <a:cs typeface="+mn-cs"/>
              </a:rPr>
              <a:t>Benefits and Challenges of Bird Feeding</a:t>
            </a:r>
            <a:endParaRPr lang="en-CA" sz="2800" b="1" dirty="0">
              <a:solidFill>
                <a:srgbClr val="FFC000"/>
              </a:solidFill>
              <a:latin typeface="+mn-lt"/>
              <a:cs typeface="+mn-cs"/>
            </a:endParaRPr>
          </a:p>
          <a:p>
            <a:pPr marL="857250" indent="-674688" algn="r">
              <a:spcBef>
                <a:spcPct val="20000"/>
              </a:spcBef>
              <a:buFont typeface="+mj-lt"/>
              <a:buAutoNum type="romanUcPeriod"/>
              <a:defRPr/>
            </a:pPr>
            <a:r>
              <a:rPr lang="en-CA" sz="2800" b="1" dirty="0" smtClean="0">
                <a:solidFill>
                  <a:srgbClr val="FFC000"/>
                </a:solidFill>
                <a:latin typeface="+mn-lt"/>
                <a:cs typeface="+mn-cs"/>
              </a:rPr>
              <a:t>What have I learned from 30 years of conservation partnership with business?</a:t>
            </a:r>
            <a:endParaRPr lang="en-CA" sz="2800" b="1" dirty="0">
              <a:solidFill>
                <a:srgbClr val="FFC000"/>
              </a:solidFill>
              <a:latin typeface="+mn-lt"/>
              <a:cs typeface="+mn-cs"/>
            </a:endParaRPr>
          </a:p>
        </p:txBody>
      </p:sp>
      <p:sp>
        <p:nvSpPr>
          <p:cNvPr id="6" name="Rounded Rectangle 5"/>
          <p:cNvSpPr/>
          <p:nvPr/>
        </p:nvSpPr>
        <p:spPr>
          <a:xfrm>
            <a:off x="4419600" y="3872345"/>
            <a:ext cx="4267200" cy="457200"/>
          </a:xfrm>
          <a:prstGeom prst="round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3276600" y="1828800"/>
            <a:ext cx="5410200" cy="2971800"/>
            <a:chOff x="3276600" y="1828800"/>
            <a:chExt cx="5410200" cy="2971800"/>
          </a:xfrm>
        </p:grpSpPr>
        <p:sp>
          <p:nvSpPr>
            <p:cNvPr id="7" name="Oval 6"/>
            <p:cNvSpPr/>
            <p:nvPr/>
          </p:nvSpPr>
          <p:spPr>
            <a:xfrm>
              <a:off x="3276600" y="1828800"/>
              <a:ext cx="3124200" cy="2971800"/>
            </a:xfrm>
            <a:prstGeom prst="ellipse">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6629400" y="3429000"/>
              <a:ext cx="2057400" cy="369332"/>
            </a:xfrm>
            <a:prstGeom prst="rect">
              <a:avLst/>
            </a:prstGeom>
            <a:noFill/>
          </p:spPr>
          <p:txBody>
            <a:bodyPr wrap="square" rtlCol="0">
              <a:spAutoFit/>
            </a:bodyPr>
            <a:lstStyle/>
            <a:p>
              <a:r>
                <a:rPr lang="en-US" b="1" dirty="0" smtClean="0">
                  <a:solidFill>
                    <a:srgbClr val="FFC000"/>
                  </a:solidFill>
                </a:rPr>
                <a:t>Bird Enthusiasts</a:t>
              </a:r>
              <a:endParaRPr lang="en-US" b="1" dirty="0">
                <a:solidFill>
                  <a:srgbClr val="FFC000"/>
                </a:solidFill>
              </a:endParaRPr>
            </a:p>
          </p:txBody>
        </p:sp>
      </p:grpSp>
      <p:grpSp>
        <p:nvGrpSpPr>
          <p:cNvPr id="11" name="Group 10"/>
          <p:cNvGrpSpPr/>
          <p:nvPr/>
        </p:nvGrpSpPr>
        <p:grpSpPr>
          <a:xfrm>
            <a:off x="990600" y="1828800"/>
            <a:ext cx="4800600" cy="2971800"/>
            <a:chOff x="990600" y="1828800"/>
            <a:chExt cx="4800600" cy="2971800"/>
          </a:xfrm>
        </p:grpSpPr>
        <p:sp>
          <p:nvSpPr>
            <p:cNvPr id="6" name="Oval 5"/>
            <p:cNvSpPr/>
            <p:nvPr/>
          </p:nvSpPr>
          <p:spPr>
            <a:xfrm>
              <a:off x="2667000" y="1828800"/>
              <a:ext cx="3124200" cy="2971800"/>
            </a:xfrm>
            <a:prstGeom prst="ellipse">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990600" y="3429000"/>
              <a:ext cx="2057400" cy="369332"/>
            </a:xfrm>
            <a:prstGeom prst="rect">
              <a:avLst/>
            </a:prstGeom>
            <a:noFill/>
          </p:spPr>
          <p:txBody>
            <a:bodyPr wrap="square" rtlCol="0">
              <a:spAutoFit/>
            </a:bodyPr>
            <a:lstStyle/>
            <a:p>
              <a:r>
                <a:rPr lang="en-US" b="1" dirty="0" smtClean="0">
                  <a:solidFill>
                    <a:srgbClr val="FFC000"/>
                  </a:solidFill>
                </a:rPr>
                <a:t>Bird Feeders</a:t>
              </a:r>
              <a:endParaRPr lang="en-US" b="1" dirty="0">
                <a:solidFill>
                  <a:srgbClr val="FFC000"/>
                </a:solidFill>
              </a:endParaRPr>
            </a:p>
          </p:txBody>
        </p:sp>
      </p:grpSp>
      <p:sp>
        <p:nvSpPr>
          <p:cNvPr id="10" name="TextBox 9"/>
          <p:cNvSpPr txBox="1"/>
          <p:nvPr/>
        </p:nvSpPr>
        <p:spPr>
          <a:xfrm>
            <a:off x="3505200" y="3011269"/>
            <a:ext cx="2057400" cy="646331"/>
          </a:xfrm>
          <a:prstGeom prst="rect">
            <a:avLst/>
          </a:prstGeom>
          <a:noFill/>
        </p:spPr>
        <p:txBody>
          <a:bodyPr wrap="square" rtlCol="0">
            <a:spAutoFit/>
          </a:bodyPr>
          <a:lstStyle/>
          <a:p>
            <a:pPr algn="ctr"/>
            <a:r>
              <a:rPr lang="en-US" b="1" dirty="0" smtClean="0">
                <a:solidFill>
                  <a:srgbClr val="FFC000"/>
                </a:solidFill>
              </a:rPr>
              <a:t>Bird Feeding Enthusiasts!</a:t>
            </a:r>
            <a:endParaRPr lang="en-US" b="1" dirty="0">
              <a:solidFill>
                <a:srgbClr val="FFC000"/>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iterate type="lt">
                                    <p:tmAbs val="0"/>
                                  </p:iterate>
                                  <p:childTnLst>
                                    <p:set>
                                      <p:cBhvr>
                                        <p:cTn id="11"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a:xfrm>
            <a:off x="457200" y="731838"/>
            <a:ext cx="8229600" cy="715962"/>
          </a:xfrm>
          <a:noFill/>
          <a:ln w="9525">
            <a:noFill/>
            <a:miter lim="800000"/>
            <a:headEnd/>
            <a:tailEnd/>
          </a:ln>
        </p:spPr>
        <p:txBody>
          <a:bodyPr vert="horz" wrap="square" lIns="91440" tIns="45720" rIns="91440" bIns="45720" numCol="1" anchor="t" anchorCtr="0" compatLnSpc="1">
            <a:prstTxWarp prst="textNoShape">
              <a:avLst/>
            </a:prstTxWarp>
          </a:bodyPr>
          <a:lstStyle/>
          <a:p>
            <a:pPr eaLnBrk="1" hangingPunct="1">
              <a:spcBef>
                <a:spcPct val="20000"/>
              </a:spcBef>
            </a:pPr>
            <a:r>
              <a:rPr lang="en-CA" sz="4800" b="1" dirty="0" smtClean="0">
                <a:solidFill>
                  <a:srgbClr val="FFC200"/>
                </a:solidFill>
                <a:latin typeface="+mn-lt"/>
                <a:ea typeface="+mn-ea"/>
                <a:cs typeface="+mn-cs"/>
              </a:rPr>
              <a:t>Why Do People Feed Birds?</a:t>
            </a:r>
          </a:p>
        </p:txBody>
      </p:sp>
      <p:sp>
        <p:nvSpPr>
          <p:cNvPr id="24579" name="Content Placeholder 2"/>
          <p:cNvSpPr>
            <a:spLocks noGrp="1"/>
          </p:cNvSpPr>
          <p:nvPr>
            <p:ph idx="1"/>
          </p:nvPr>
        </p:nvSpPr>
        <p:spPr>
          <a:xfrm>
            <a:off x="1905000" y="2286000"/>
            <a:ext cx="5257800" cy="2057400"/>
          </a:xfrm>
        </p:spPr>
        <p:txBody>
          <a:bodyPr/>
          <a:lstStyle/>
          <a:p>
            <a:pPr marL="514350" indent="-514350" eaLnBrk="1" hangingPunct="1">
              <a:buFont typeface="+mj-lt"/>
              <a:buAutoNum type="arabicPeriod"/>
            </a:pPr>
            <a:r>
              <a:rPr lang="en-CA" b="1" dirty="0" smtClean="0">
                <a:solidFill>
                  <a:srgbClr val="FFC200"/>
                </a:solidFill>
              </a:rPr>
              <a:t>Fun to do</a:t>
            </a:r>
          </a:p>
          <a:p>
            <a:pPr marL="514350" indent="-514350" eaLnBrk="1" hangingPunct="1">
              <a:buFont typeface="+mj-lt"/>
              <a:buAutoNum type="arabicPeriod"/>
            </a:pPr>
            <a:r>
              <a:rPr lang="en-CA" b="1" dirty="0" smtClean="0">
                <a:solidFill>
                  <a:srgbClr val="FFC200"/>
                </a:solidFill>
              </a:rPr>
              <a:t>Provides a touch of nature</a:t>
            </a:r>
          </a:p>
          <a:p>
            <a:pPr marL="514350" indent="-514350" eaLnBrk="1" hangingPunct="1">
              <a:buFont typeface="+mj-lt"/>
              <a:buAutoNum type="arabicPeriod"/>
            </a:pPr>
            <a:r>
              <a:rPr lang="en-CA" b="1" dirty="0" smtClean="0">
                <a:solidFill>
                  <a:srgbClr val="FFC200"/>
                </a:solidFill>
              </a:rPr>
              <a:t>Believe it helps birds</a:t>
            </a:r>
          </a:p>
        </p:txBody>
      </p:sp>
      <p:sp>
        <p:nvSpPr>
          <p:cNvPr id="4" name="Content Placeholder 2"/>
          <p:cNvSpPr txBox="1">
            <a:spLocks/>
          </p:cNvSpPr>
          <p:nvPr/>
        </p:nvSpPr>
        <p:spPr bwMode="auto">
          <a:xfrm>
            <a:off x="1905000" y="4006644"/>
            <a:ext cx="5257800" cy="685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514350" marR="0" lvl="0" indent="-514350" algn="l" defTabSz="914400" rtl="0" eaLnBrk="1" fontAlgn="base" latinLnBrk="0" hangingPunct="1">
              <a:lnSpc>
                <a:spcPct val="100000"/>
              </a:lnSpc>
              <a:spcBef>
                <a:spcPct val="20000"/>
              </a:spcBef>
              <a:spcAft>
                <a:spcPct val="0"/>
              </a:spcAft>
              <a:buClrTx/>
              <a:buSzTx/>
              <a:buFont typeface="+mj-lt"/>
              <a:buAutoNum type="arabicPeriod" startAt="4"/>
              <a:tabLst/>
              <a:defRPr/>
            </a:pPr>
            <a:r>
              <a:rPr lang="en-CA" sz="3200" b="1" dirty="0" smtClean="0">
                <a:solidFill>
                  <a:srgbClr val="FFC200"/>
                </a:solidFill>
                <a:latin typeface="+mn-lt"/>
                <a:cs typeface="+mn-cs"/>
              </a:rPr>
              <a:t>Contribute to science</a:t>
            </a:r>
            <a:endParaRPr kumimoji="0" lang="en-CA" sz="3200" b="1" i="0" u="none" strike="noStrike" kern="1200" cap="none" spc="0" normalizeH="0" baseline="0" noProof="0" dirty="0" smtClean="0">
              <a:ln>
                <a:noFill/>
              </a:ln>
              <a:solidFill>
                <a:srgbClr val="FFC200"/>
              </a:solidFill>
              <a:effectLst/>
              <a:uLnTx/>
              <a:uFillTx/>
              <a:latin typeface="+mn-lt"/>
              <a:ea typeface="+mn-ea"/>
              <a:cs typeface="+mn-cs"/>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txBox="1">
            <a:spLocks noChangeArrowheads="1"/>
          </p:cNvSpPr>
          <p:nvPr/>
        </p:nvSpPr>
        <p:spPr>
          <a:xfrm>
            <a:off x="381000" y="533400"/>
            <a:ext cx="8229600" cy="1143000"/>
          </a:xfrm>
          <a:prstGeom prst="rect">
            <a:avLst/>
          </a:prstGeom>
        </p:spPr>
        <p:txBody>
          <a:bodyPr/>
          <a:lstStyle/>
          <a:p>
            <a:pPr algn="ctr" fontAlgn="auto">
              <a:spcAft>
                <a:spcPts val="0"/>
              </a:spcAft>
              <a:defRPr/>
            </a:pPr>
            <a:r>
              <a:rPr lang="en-US" sz="4800" b="1" dirty="0">
                <a:solidFill>
                  <a:srgbClr val="FFC000"/>
                </a:solidFill>
                <a:ea typeface="+mj-ea"/>
              </a:rPr>
              <a:t>Citizen </a:t>
            </a:r>
            <a:r>
              <a:rPr lang="en-US" sz="4800" b="1" dirty="0" smtClean="0">
                <a:solidFill>
                  <a:srgbClr val="FFC000"/>
                </a:solidFill>
                <a:ea typeface="+mj-ea"/>
              </a:rPr>
              <a:t>Scientists</a:t>
            </a:r>
            <a:endParaRPr lang="en-US" sz="4800" b="1" dirty="0">
              <a:solidFill>
                <a:srgbClr val="FFC000"/>
              </a:solidFill>
              <a:ea typeface="+mj-ea"/>
            </a:endParaRPr>
          </a:p>
        </p:txBody>
      </p:sp>
      <p:graphicFrame>
        <p:nvGraphicFramePr>
          <p:cNvPr id="2050" name="Object 4"/>
          <p:cNvGraphicFramePr>
            <a:graphicFrameLocks noChangeAspect="1"/>
          </p:cNvGraphicFramePr>
          <p:nvPr/>
        </p:nvGraphicFramePr>
        <p:xfrm>
          <a:off x="4572000" y="1809750"/>
          <a:ext cx="4495800" cy="3371850"/>
        </p:xfrm>
        <a:graphic>
          <a:graphicData uri="http://schemas.openxmlformats.org/presentationml/2006/ole">
            <mc:AlternateContent xmlns:mc="http://schemas.openxmlformats.org/markup-compatibility/2006">
              <mc:Choice xmlns:v="urn:schemas-microsoft-com:vml" Requires="v">
                <p:oleObj spid="_x0000_s2054" name="CorelPhotoPaint.Image.11" r:id="rId4" imgW="4572009" imgH="3429007" progId="">
                  <p:embed/>
                </p:oleObj>
              </mc:Choice>
              <mc:Fallback>
                <p:oleObj name="CorelPhotoPaint.Image.11" r:id="rId4" imgW="4572009" imgH="3429007" progId="">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0" y="1809750"/>
                        <a:ext cx="4495800" cy="3371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051" name="Object 5"/>
          <p:cNvGraphicFramePr>
            <a:graphicFrameLocks noGrp="1" noChangeAspect="1"/>
          </p:cNvGraphicFramePr>
          <p:nvPr/>
        </p:nvGraphicFramePr>
        <p:xfrm>
          <a:off x="76200" y="1809750"/>
          <a:ext cx="4495800" cy="3371850"/>
        </p:xfrm>
        <a:graphic>
          <a:graphicData uri="http://schemas.openxmlformats.org/presentationml/2006/ole">
            <mc:AlternateContent xmlns:mc="http://schemas.openxmlformats.org/markup-compatibility/2006">
              <mc:Choice xmlns:v="urn:schemas-microsoft-com:vml" Requires="v">
                <p:oleObj spid="_x0000_s2055" name="CorelPhotoPaint.Image.11" r:id="rId6" imgW="4572009" imgH="3429007" progId="">
                  <p:embed/>
                </p:oleObj>
              </mc:Choice>
              <mc:Fallback>
                <p:oleObj name="CorelPhotoPaint.Image.11" r:id="rId6" imgW="4572009" imgH="3429007" progId="">
                  <p:embed/>
                  <p:pic>
                    <p:nvPicPr>
                      <p:cNvPr id="0" name="Object 5"/>
                      <p:cNvPicPr>
                        <a:picLocks noGrp="1"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200" y="1809750"/>
                        <a:ext cx="4495800" cy="3371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txBox="1">
            <a:spLocks noChangeArrowheads="1"/>
          </p:cNvSpPr>
          <p:nvPr/>
        </p:nvSpPr>
        <p:spPr>
          <a:xfrm>
            <a:off x="381000" y="381000"/>
            <a:ext cx="8229600" cy="1143000"/>
          </a:xfrm>
          <a:prstGeom prst="rect">
            <a:avLst/>
          </a:prstGeom>
        </p:spPr>
        <p:txBody>
          <a:bodyPr/>
          <a:lstStyle/>
          <a:p>
            <a:pPr algn="ctr" fontAlgn="auto">
              <a:spcAft>
                <a:spcPts val="0"/>
              </a:spcAft>
              <a:defRPr/>
            </a:pPr>
            <a:r>
              <a:rPr lang="en-US" sz="4800" b="1" dirty="0">
                <a:solidFill>
                  <a:srgbClr val="FFC000"/>
                </a:solidFill>
                <a:ea typeface="+mj-ea"/>
              </a:rPr>
              <a:t>Project Feeder Watch</a:t>
            </a:r>
          </a:p>
        </p:txBody>
      </p:sp>
      <p:pic>
        <p:nvPicPr>
          <p:cNvPr id="5124" name="Picture 6" descr="Marcia Mason Steller.jpg"/>
          <p:cNvPicPr>
            <a:picLocks noChangeAspect="1"/>
          </p:cNvPicPr>
          <p:nvPr/>
        </p:nvPicPr>
        <p:blipFill>
          <a:blip r:embed="rId4" cstate="print"/>
          <a:srcRect/>
          <a:stretch>
            <a:fillRect/>
          </a:stretch>
        </p:blipFill>
        <p:spPr bwMode="auto">
          <a:xfrm>
            <a:off x="457200" y="1447800"/>
            <a:ext cx="5200650" cy="4160838"/>
          </a:xfrm>
          <a:prstGeom prst="rect">
            <a:avLst/>
          </a:prstGeom>
          <a:noFill/>
          <a:ln w="9525">
            <a:noFill/>
            <a:miter lim="800000"/>
            <a:headEnd/>
            <a:tailEnd/>
          </a:ln>
        </p:spPr>
      </p:pic>
      <p:graphicFrame>
        <p:nvGraphicFramePr>
          <p:cNvPr id="5122" name="Object 5"/>
          <p:cNvGraphicFramePr>
            <a:graphicFrameLocks noChangeAspect="1"/>
          </p:cNvGraphicFramePr>
          <p:nvPr/>
        </p:nvGraphicFramePr>
        <p:xfrm>
          <a:off x="5543550" y="1447800"/>
          <a:ext cx="3143250" cy="4191000"/>
        </p:xfrm>
        <a:graphic>
          <a:graphicData uri="http://schemas.openxmlformats.org/presentationml/2006/ole">
            <mc:AlternateContent xmlns:mc="http://schemas.openxmlformats.org/markup-compatibility/2006">
              <mc:Choice xmlns:v="urn:schemas-microsoft-com:vml" Requires="v">
                <p:oleObj spid="_x0000_s5124" name="CorelPhotoPaint.Image.11" r:id="rId5" imgW="3429007" imgH="4572009" progId="">
                  <p:embed/>
                </p:oleObj>
              </mc:Choice>
              <mc:Fallback>
                <p:oleObj name="CorelPhotoPaint.Image.11" r:id="rId5" imgW="3429007" imgH="4572009" progId="">
                  <p:embed/>
                  <p:pic>
                    <p:nvPicPr>
                      <p:cNvPr id="0" name="Object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43550" y="1447800"/>
                        <a:ext cx="3143250" cy="419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1" descr="I:\photos\pfw\2009-10 Season\NickSaunders recr3 bsc.jpg"/>
          <p:cNvPicPr>
            <a:picLocks noChangeAspect="1" noChangeArrowheads="1"/>
          </p:cNvPicPr>
          <p:nvPr/>
        </p:nvPicPr>
        <p:blipFill>
          <a:blip r:embed="rId4" cstate="print"/>
          <a:srcRect/>
          <a:stretch>
            <a:fillRect/>
          </a:stretch>
        </p:blipFill>
        <p:spPr bwMode="auto">
          <a:xfrm>
            <a:off x="179388" y="1752600"/>
            <a:ext cx="4522787" cy="3124200"/>
          </a:xfrm>
          <a:prstGeom prst="rect">
            <a:avLst/>
          </a:prstGeom>
          <a:noFill/>
          <a:ln w="9525">
            <a:noFill/>
            <a:miter lim="800000"/>
            <a:headEnd/>
            <a:tailEnd/>
          </a:ln>
        </p:spPr>
      </p:pic>
      <p:graphicFrame>
        <p:nvGraphicFramePr>
          <p:cNvPr id="3074" name="Object 4"/>
          <p:cNvGraphicFramePr>
            <a:graphicFrameLocks noChangeAspect="1"/>
          </p:cNvGraphicFramePr>
          <p:nvPr/>
        </p:nvGraphicFramePr>
        <p:xfrm>
          <a:off x="4041775" y="1752600"/>
          <a:ext cx="4949825" cy="3124200"/>
        </p:xfrm>
        <a:graphic>
          <a:graphicData uri="http://schemas.openxmlformats.org/presentationml/2006/ole">
            <mc:AlternateContent xmlns:mc="http://schemas.openxmlformats.org/markup-compatibility/2006">
              <mc:Choice xmlns:v="urn:schemas-microsoft-com:vml" Requires="v">
                <p:oleObj spid="_x0000_s3076" name="CorelPhotoPaint.Image.11" r:id="rId5" imgW="4535433" imgH="2862078" progId="">
                  <p:embed/>
                </p:oleObj>
              </mc:Choice>
              <mc:Fallback>
                <p:oleObj name="CorelPhotoPaint.Image.11" r:id="rId5" imgW="4535433" imgH="2862078" progId="">
                  <p:embed/>
                  <p:pic>
                    <p:nvPicPr>
                      <p:cNvPr id="0"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41775" y="1752600"/>
                        <a:ext cx="4949825" cy="312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 name="Rectangle 5"/>
          <p:cNvSpPr txBox="1">
            <a:spLocks noChangeArrowheads="1"/>
          </p:cNvSpPr>
          <p:nvPr/>
        </p:nvSpPr>
        <p:spPr>
          <a:xfrm>
            <a:off x="381000" y="533400"/>
            <a:ext cx="8229600" cy="1143000"/>
          </a:xfrm>
          <a:prstGeom prst="rect">
            <a:avLst/>
          </a:prstGeom>
        </p:spPr>
        <p:txBody>
          <a:bodyPr/>
          <a:lstStyle/>
          <a:p>
            <a:pPr algn="ctr" fontAlgn="auto">
              <a:spcAft>
                <a:spcPts val="0"/>
              </a:spcAft>
              <a:defRPr/>
            </a:pPr>
            <a:r>
              <a:rPr lang="en-US" sz="4800" b="1" dirty="0">
                <a:solidFill>
                  <a:srgbClr val="FFC000"/>
                </a:solidFill>
                <a:ea typeface="+mj-ea"/>
              </a:rPr>
              <a:t>Christmas Bird Count</a:t>
            </a:r>
          </a:p>
        </p:txBody>
      </p:sp>
      <p:sp>
        <p:nvSpPr>
          <p:cNvPr id="6" name="TextBox 5"/>
          <p:cNvSpPr txBox="1"/>
          <p:nvPr/>
        </p:nvSpPr>
        <p:spPr>
          <a:xfrm>
            <a:off x="304800" y="5638800"/>
            <a:ext cx="4038600" cy="523220"/>
          </a:xfrm>
          <a:prstGeom prst="rect">
            <a:avLst/>
          </a:prstGeom>
          <a:noFill/>
        </p:spPr>
        <p:txBody>
          <a:bodyPr wrap="square" rtlCol="0">
            <a:spAutoFit/>
          </a:bodyPr>
          <a:lstStyle/>
          <a:p>
            <a:r>
              <a:rPr lang="en-US" sz="2800" b="1" dirty="0" smtClean="0">
                <a:solidFill>
                  <a:srgbClr val="FFC000"/>
                </a:solidFill>
              </a:rPr>
              <a:t>*  CBC4Kids</a:t>
            </a:r>
            <a:endParaRPr lang="en-US" sz="2800" b="1" dirty="0">
              <a:solidFill>
                <a:srgbClr val="FFC000"/>
              </a:solidFill>
            </a:endParaRPr>
          </a:p>
        </p:txBody>
      </p:sp>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1"/>
          <p:cNvGrpSpPr/>
          <p:nvPr/>
        </p:nvGrpSpPr>
        <p:grpSpPr>
          <a:xfrm>
            <a:off x="3276600" y="1828800"/>
            <a:ext cx="5410200" cy="2971800"/>
            <a:chOff x="3276600" y="1828800"/>
            <a:chExt cx="5410200" cy="2971800"/>
          </a:xfrm>
        </p:grpSpPr>
        <p:sp>
          <p:nvSpPr>
            <p:cNvPr id="7" name="Oval 6"/>
            <p:cNvSpPr/>
            <p:nvPr/>
          </p:nvSpPr>
          <p:spPr>
            <a:xfrm>
              <a:off x="3276600" y="1828800"/>
              <a:ext cx="3124200" cy="2971800"/>
            </a:xfrm>
            <a:prstGeom prst="ellipse">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6629400" y="3429000"/>
              <a:ext cx="2057400" cy="369332"/>
            </a:xfrm>
            <a:prstGeom prst="rect">
              <a:avLst/>
            </a:prstGeom>
            <a:noFill/>
          </p:spPr>
          <p:txBody>
            <a:bodyPr wrap="square" rtlCol="0">
              <a:spAutoFit/>
            </a:bodyPr>
            <a:lstStyle/>
            <a:p>
              <a:r>
                <a:rPr lang="en-US" b="1" dirty="0" smtClean="0">
                  <a:solidFill>
                    <a:srgbClr val="FFC000"/>
                  </a:solidFill>
                </a:rPr>
                <a:t>Bird Enthusiasts</a:t>
              </a:r>
              <a:endParaRPr lang="en-US" b="1" dirty="0">
                <a:solidFill>
                  <a:srgbClr val="FFC000"/>
                </a:solidFill>
              </a:endParaRPr>
            </a:p>
          </p:txBody>
        </p:sp>
      </p:grpSp>
      <p:grpSp>
        <p:nvGrpSpPr>
          <p:cNvPr id="3" name="Group 10"/>
          <p:cNvGrpSpPr/>
          <p:nvPr/>
        </p:nvGrpSpPr>
        <p:grpSpPr>
          <a:xfrm>
            <a:off x="990600" y="1828800"/>
            <a:ext cx="4800600" cy="2971800"/>
            <a:chOff x="990600" y="1828800"/>
            <a:chExt cx="4800600" cy="2971800"/>
          </a:xfrm>
        </p:grpSpPr>
        <p:sp>
          <p:nvSpPr>
            <p:cNvPr id="6" name="Oval 5"/>
            <p:cNvSpPr/>
            <p:nvPr/>
          </p:nvSpPr>
          <p:spPr>
            <a:xfrm>
              <a:off x="2667000" y="1828800"/>
              <a:ext cx="3124200" cy="2971800"/>
            </a:xfrm>
            <a:prstGeom prst="ellipse">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990600" y="3429000"/>
              <a:ext cx="2057400" cy="369332"/>
            </a:xfrm>
            <a:prstGeom prst="rect">
              <a:avLst/>
            </a:prstGeom>
            <a:noFill/>
          </p:spPr>
          <p:txBody>
            <a:bodyPr wrap="square" rtlCol="0">
              <a:spAutoFit/>
            </a:bodyPr>
            <a:lstStyle/>
            <a:p>
              <a:r>
                <a:rPr lang="en-US" b="1" dirty="0" smtClean="0">
                  <a:solidFill>
                    <a:srgbClr val="FFC000"/>
                  </a:solidFill>
                </a:rPr>
                <a:t>Bird Feeders</a:t>
              </a:r>
              <a:endParaRPr lang="en-US" b="1" dirty="0">
                <a:solidFill>
                  <a:srgbClr val="FFC000"/>
                </a:solidFill>
              </a:endParaRPr>
            </a:p>
          </p:txBody>
        </p:sp>
      </p:grpSp>
      <p:sp>
        <p:nvSpPr>
          <p:cNvPr id="10" name="TextBox 9"/>
          <p:cNvSpPr txBox="1"/>
          <p:nvPr/>
        </p:nvSpPr>
        <p:spPr>
          <a:xfrm>
            <a:off x="3505200" y="3011269"/>
            <a:ext cx="2057400" cy="646331"/>
          </a:xfrm>
          <a:prstGeom prst="rect">
            <a:avLst/>
          </a:prstGeom>
          <a:noFill/>
        </p:spPr>
        <p:txBody>
          <a:bodyPr wrap="square" rtlCol="0">
            <a:spAutoFit/>
          </a:bodyPr>
          <a:lstStyle/>
          <a:p>
            <a:pPr algn="ctr"/>
            <a:r>
              <a:rPr lang="en-US" b="1" dirty="0" smtClean="0">
                <a:solidFill>
                  <a:srgbClr val="FFC000"/>
                </a:solidFill>
              </a:rPr>
              <a:t>Bird Feeding Enthusiasts!</a:t>
            </a:r>
            <a:endParaRPr lang="en-US" b="1" dirty="0">
              <a:solidFill>
                <a:srgbClr val="FFC000"/>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iterate type="lt">
                                    <p:tmAbs val="0"/>
                                  </p:iterate>
                                  <p:childTnLst>
                                    <p:set>
                                      <p:cBhvr>
                                        <p:cTn id="11"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5"/>
          <p:cNvSpPr txBox="1">
            <a:spLocks noChangeArrowheads="1"/>
          </p:cNvSpPr>
          <p:nvPr/>
        </p:nvSpPr>
        <p:spPr>
          <a:xfrm>
            <a:off x="381000" y="304800"/>
            <a:ext cx="8229600" cy="1143000"/>
          </a:xfrm>
          <a:prstGeom prst="rect">
            <a:avLst/>
          </a:prstGeom>
        </p:spPr>
        <p:txBody>
          <a:bodyPr/>
          <a:lstStyle/>
          <a:p>
            <a:pPr algn="ctr" fontAlgn="auto">
              <a:spcAft>
                <a:spcPts val="0"/>
              </a:spcAft>
              <a:defRPr/>
            </a:pPr>
            <a:r>
              <a:rPr lang="en-US" sz="4800" b="1" dirty="0">
                <a:solidFill>
                  <a:srgbClr val="FFC000"/>
                </a:solidFill>
                <a:ea typeface="+mj-ea"/>
              </a:rPr>
              <a:t>Great Backyard Bird Count</a:t>
            </a:r>
          </a:p>
        </p:txBody>
      </p:sp>
      <p:pic>
        <p:nvPicPr>
          <p:cNvPr id="33795" name="Picture 2" descr="I:\photos\pfw\2009-10 Season\Rob Mueller Hands6.jpg"/>
          <p:cNvPicPr>
            <a:picLocks noChangeAspect="1" noChangeArrowheads="1"/>
          </p:cNvPicPr>
          <p:nvPr/>
        </p:nvPicPr>
        <p:blipFill>
          <a:blip r:embed="rId3" cstate="print"/>
          <a:srcRect/>
          <a:stretch>
            <a:fillRect/>
          </a:stretch>
        </p:blipFill>
        <p:spPr bwMode="auto">
          <a:xfrm>
            <a:off x="4495800" y="1600200"/>
            <a:ext cx="4495800" cy="3373438"/>
          </a:xfrm>
          <a:prstGeom prst="rect">
            <a:avLst/>
          </a:prstGeom>
          <a:noFill/>
          <a:ln w="9525">
            <a:noFill/>
            <a:miter lim="800000"/>
            <a:headEnd/>
            <a:tailEnd/>
          </a:ln>
        </p:spPr>
      </p:pic>
      <p:pic>
        <p:nvPicPr>
          <p:cNvPr id="33796" name="Picture 8" descr="EGrosbeak Convention at the Water Cooler, T.jpg"/>
          <p:cNvPicPr>
            <a:picLocks noChangeAspect="1"/>
          </p:cNvPicPr>
          <p:nvPr/>
        </p:nvPicPr>
        <p:blipFill>
          <a:blip r:embed="rId4" cstate="print"/>
          <a:srcRect/>
          <a:stretch>
            <a:fillRect/>
          </a:stretch>
        </p:blipFill>
        <p:spPr bwMode="auto">
          <a:xfrm>
            <a:off x="152400" y="1371600"/>
            <a:ext cx="4570413" cy="3048000"/>
          </a:xfrm>
          <a:prstGeom prst="rect">
            <a:avLst/>
          </a:prstGeom>
          <a:noFill/>
          <a:ln w="9525">
            <a:noFill/>
            <a:miter lim="800000"/>
            <a:headEnd/>
            <a:tailEnd/>
          </a:ln>
        </p:spPr>
      </p:pic>
      <p:pic>
        <p:nvPicPr>
          <p:cNvPr id="33797" name="Picture 6" descr="Marcia Mason Varied.jpg"/>
          <p:cNvPicPr>
            <a:picLocks noChangeAspect="1"/>
          </p:cNvPicPr>
          <p:nvPr/>
        </p:nvPicPr>
        <p:blipFill>
          <a:blip r:embed="rId5" cstate="print"/>
          <a:srcRect/>
          <a:stretch>
            <a:fillRect/>
          </a:stretch>
        </p:blipFill>
        <p:spPr bwMode="auto">
          <a:xfrm>
            <a:off x="2073275" y="3810000"/>
            <a:ext cx="3946525" cy="28194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5"/>
          <p:cNvSpPr txBox="1">
            <a:spLocks noChangeArrowheads="1"/>
          </p:cNvSpPr>
          <p:nvPr/>
        </p:nvSpPr>
        <p:spPr>
          <a:xfrm>
            <a:off x="381000" y="381000"/>
            <a:ext cx="8229600" cy="1143000"/>
          </a:xfrm>
          <a:prstGeom prst="rect">
            <a:avLst/>
          </a:prstGeom>
        </p:spPr>
        <p:txBody>
          <a:bodyPr/>
          <a:lstStyle/>
          <a:p>
            <a:pPr algn="ctr" fontAlgn="auto">
              <a:spcAft>
                <a:spcPts val="0"/>
              </a:spcAft>
              <a:defRPr/>
            </a:pPr>
            <a:r>
              <a:rPr lang="en-US" sz="4800" b="1" dirty="0" err="1">
                <a:solidFill>
                  <a:srgbClr val="FFC000"/>
                </a:solidFill>
                <a:ea typeface="+mj-ea"/>
              </a:rPr>
              <a:t>eBird</a:t>
            </a:r>
            <a:r>
              <a:rPr lang="en-US" sz="4800" b="1" dirty="0">
                <a:solidFill>
                  <a:srgbClr val="FFC000"/>
                </a:solidFill>
                <a:ea typeface="+mj-ea"/>
              </a:rPr>
              <a:t> Canada</a:t>
            </a:r>
          </a:p>
        </p:txBody>
      </p:sp>
      <p:grpSp>
        <p:nvGrpSpPr>
          <p:cNvPr id="4101" name="Group 10"/>
          <p:cNvGrpSpPr>
            <a:grpSpLocks/>
          </p:cNvGrpSpPr>
          <p:nvPr/>
        </p:nvGrpSpPr>
        <p:grpSpPr bwMode="auto">
          <a:xfrm>
            <a:off x="457200" y="1447800"/>
            <a:ext cx="8534400" cy="5105400"/>
            <a:chOff x="457200" y="1447800"/>
            <a:chExt cx="8534400" cy="5105400"/>
          </a:xfrm>
        </p:grpSpPr>
        <p:graphicFrame>
          <p:nvGraphicFramePr>
            <p:cNvPr id="4098" name="Object 4"/>
            <p:cNvGraphicFramePr>
              <a:graphicFrameLocks noChangeAspect="1"/>
            </p:cNvGraphicFramePr>
            <p:nvPr/>
          </p:nvGraphicFramePr>
          <p:xfrm>
            <a:off x="5257800" y="1524000"/>
            <a:ext cx="3733800" cy="2881070"/>
          </p:xfrm>
          <a:graphic>
            <a:graphicData uri="http://schemas.openxmlformats.org/presentationml/2006/ole">
              <mc:AlternateContent xmlns:mc="http://schemas.openxmlformats.org/markup-compatibility/2006">
                <mc:Choice xmlns:v="urn:schemas-microsoft-com:vml" Requires="v">
                  <p:oleObj spid="_x0000_s4102" name="CorelPhotoPaint.Image.11" r:id="rId4" imgW="3922784" imgH="3026670" progId="">
                    <p:embed/>
                  </p:oleObj>
                </mc:Choice>
                <mc:Fallback>
                  <p:oleObj name="CorelPhotoPaint.Image.11" r:id="rId4" imgW="3922784" imgH="3026670" progId="">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57800" y="1524000"/>
                          <a:ext cx="3733800" cy="28810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4099" name="Object 6"/>
            <p:cNvGraphicFramePr>
              <a:graphicFrameLocks noChangeAspect="1"/>
            </p:cNvGraphicFramePr>
            <p:nvPr/>
          </p:nvGraphicFramePr>
          <p:xfrm>
            <a:off x="457200" y="1447800"/>
            <a:ext cx="3563793" cy="4246563"/>
          </p:xfrm>
          <a:graphic>
            <a:graphicData uri="http://schemas.openxmlformats.org/presentationml/2006/ole">
              <mc:AlternateContent xmlns:mc="http://schemas.openxmlformats.org/markup-compatibility/2006">
                <mc:Choice xmlns:v="urn:schemas-microsoft-com:vml" Requires="v">
                  <p:oleObj spid="_x0000_s4103" name="CorelPhotoPaint.Image.11" r:id="rId6" imgW="3200406" imgH="3813056" progId="">
                    <p:embed/>
                  </p:oleObj>
                </mc:Choice>
                <mc:Fallback>
                  <p:oleObj name="CorelPhotoPaint.Image.11" r:id="rId6" imgW="3200406" imgH="3813056" progId="">
                    <p:embed/>
                    <p:pic>
                      <p:nvPicPr>
                        <p:cNvPr id="0" name="Object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7200" y="1447800"/>
                          <a:ext cx="3563793" cy="4246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4102" name="Group 5"/>
            <p:cNvGrpSpPr>
              <a:grpSpLocks/>
            </p:cNvGrpSpPr>
            <p:nvPr/>
          </p:nvGrpSpPr>
          <p:grpSpPr bwMode="auto">
            <a:xfrm>
              <a:off x="2514600" y="4114800"/>
              <a:ext cx="3886200" cy="2438400"/>
              <a:chOff x="1429782" y="1371600"/>
              <a:chExt cx="7104618" cy="5284827"/>
            </a:xfrm>
          </p:grpSpPr>
          <p:pic>
            <p:nvPicPr>
              <p:cNvPr id="4103" name="Picture 6" descr="photo 4.PNG"/>
              <p:cNvPicPr>
                <a:picLocks noChangeAspect="1"/>
              </p:cNvPicPr>
              <p:nvPr/>
            </p:nvPicPr>
            <p:blipFill>
              <a:blip r:embed="rId8" cstate="print"/>
              <a:srcRect/>
              <a:stretch>
                <a:fillRect/>
              </a:stretch>
            </p:blipFill>
            <p:spPr bwMode="auto">
              <a:xfrm>
                <a:off x="1429782" y="1371600"/>
                <a:ext cx="3523218" cy="5284827"/>
              </a:xfrm>
              <a:prstGeom prst="rect">
                <a:avLst/>
              </a:prstGeom>
              <a:noFill/>
              <a:ln w="19050">
                <a:solidFill>
                  <a:schemeClr val="tx1"/>
                </a:solidFill>
                <a:miter lim="800000"/>
                <a:headEnd/>
                <a:tailEnd/>
              </a:ln>
            </p:spPr>
          </p:pic>
          <p:pic>
            <p:nvPicPr>
              <p:cNvPr id="4104" name="Picture 7" descr="photo 2.PNG"/>
              <p:cNvPicPr>
                <a:picLocks noChangeAspect="1"/>
              </p:cNvPicPr>
              <p:nvPr/>
            </p:nvPicPr>
            <p:blipFill>
              <a:blip r:embed="rId9" cstate="print"/>
              <a:srcRect/>
              <a:stretch>
                <a:fillRect/>
              </a:stretch>
            </p:blipFill>
            <p:spPr bwMode="auto">
              <a:xfrm>
                <a:off x="2420382" y="1371600"/>
                <a:ext cx="3523218" cy="5284827"/>
              </a:xfrm>
              <a:prstGeom prst="rect">
                <a:avLst/>
              </a:prstGeom>
              <a:noFill/>
              <a:ln w="19050">
                <a:solidFill>
                  <a:schemeClr val="tx1"/>
                </a:solidFill>
                <a:miter lim="800000"/>
                <a:headEnd/>
                <a:tailEnd/>
              </a:ln>
            </p:spPr>
          </p:pic>
          <p:pic>
            <p:nvPicPr>
              <p:cNvPr id="4105" name="Picture 8" descr="photo 3.PNG"/>
              <p:cNvPicPr>
                <a:picLocks noChangeAspect="1"/>
              </p:cNvPicPr>
              <p:nvPr/>
            </p:nvPicPr>
            <p:blipFill>
              <a:blip r:embed="rId10" cstate="print"/>
              <a:srcRect/>
              <a:stretch>
                <a:fillRect/>
              </a:stretch>
            </p:blipFill>
            <p:spPr bwMode="auto">
              <a:xfrm>
                <a:off x="3715782" y="1371600"/>
                <a:ext cx="3523218" cy="5284827"/>
              </a:xfrm>
              <a:prstGeom prst="rect">
                <a:avLst/>
              </a:prstGeom>
              <a:noFill/>
              <a:ln w="19050">
                <a:solidFill>
                  <a:schemeClr val="tx1"/>
                </a:solidFill>
                <a:miter lim="800000"/>
                <a:headEnd/>
                <a:tailEnd/>
              </a:ln>
            </p:spPr>
          </p:pic>
          <p:pic>
            <p:nvPicPr>
              <p:cNvPr id="4106" name="Picture 9" descr="photo 5.PNG"/>
              <p:cNvPicPr>
                <a:picLocks noChangeAspect="1"/>
              </p:cNvPicPr>
              <p:nvPr/>
            </p:nvPicPr>
            <p:blipFill>
              <a:blip r:embed="rId11" cstate="print"/>
              <a:srcRect/>
              <a:stretch>
                <a:fillRect/>
              </a:stretch>
            </p:blipFill>
            <p:spPr bwMode="auto">
              <a:xfrm>
                <a:off x="5011182" y="1371600"/>
                <a:ext cx="3523218" cy="5284827"/>
              </a:xfrm>
              <a:prstGeom prst="rect">
                <a:avLst/>
              </a:prstGeom>
              <a:noFill/>
              <a:ln w="19050">
                <a:solidFill>
                  <a:schemeClr val="tx1"/>
                </a:solidFill>
                <a:miter lim="800000"/>
                <a:headEnd/>
                <a:tailEnd/>
              </a:ln>
            </p:spPr>
          </p:pic>
        </p:grpSp>
      </p:grpSp>
    </p:spTree>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146" name="Object 4"/>
          <p:cNvGraphicFramePr>
            <a:graphicFrameLocks noChangeAspect="1"/>
          </p:cNvGraphicFramePr>
          <p:nvPr/>
        </p:nvGraphicFramePr>
        <p:xfrm>
          <a:off x="1035050" y="1295400"/>
          <a:ext cx="7042150" cy="4486275"/>
        </p:xfrm>
        <a:graphic>
          <a:graphicData uri="http://schemas.openxmlformats.org/presentationml/2006/ole">
            <mc:AlternateContent xmlns:mc="http://schemas.openxmlformats.org/markup-compatibility/2006">
              <mc:Choice xmlns:v="urn:schemas-microsoft-com:vml" Requires="v">
                <p:oleObj spid="_x0000_s6148" name="CorelPhotoPaint.Image.11" r:id="rId4" imgW="6400813" imgH="4078232" progId="">
                  <p:embed/>
                </p:oleObj>
              </mc:Choice>
              <mc:Fallback>
                <p:oleObj name="CorelPhotoPaint.Image.11" r:id="rId4" imgW="6400813" imgH="4078232" progId="">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35050" y="1295400"/>
                        <a:ext cx="7042150" cy="4486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 name="Rectangle 5"/>
          <p:cNvSpPr txBox="1">
            <a:spLocks noChangeArrowheads="1"/>
          </p:cNvSpPr>
          <p:nvPr/>
        </p:nvSpPr>
        <p:spPr>
          <a:xfrm>
            <a:off x="152400" y="304800"/>
            <a:ext cx="8839200" cy="1143000"/>
          </a:xfrm>
          <a:prstGeom prst="rect">
            <a:avLst/>
          </a:prstGeom>
        </p:spPr>
        <p:txBody>
          <a:bodyPr/>
          <a:lstStyle/>
          <a:p>
            <a:pPr algn="ctr" fontAlgn="auto">
              <a:spcAft>
                <a:spcPts val="0"/>
              </a:spcAft>
              <a:defRPr/>
            </a:pPr>
            <a:r>
              <a:rPr lang="en-US" sz="4800" b="1" dirty="0">
                <a:solidFill>
                  <a:srgbClr val="FFC000"/>
                </a:solidFill>
                <a:ea typeface="+mj-ea"/>
              </a:rPr>
              <a:t>Canadian Lakes Loon Survey</a:t>
            </a:r>
          </a:p>
        </p:txBody>
      </p:sp>
    </p:spTree>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228600" y="1828800"/>
            <a:ext cx="5943600" cy="381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37891" name="Picture 6" descr="BCAtlaslogoprint2"/>
          <p:cNvPicPr>
            <a:picLocks noChangeAspect="1" noChangeArrowheads="1"/>
          </p:cNvPicPr>
          <p:nvPr/>
        </p:nvPicPr>
        <p:blipFill>
          <a:blip r:embed="rId3" cstate="print"/>
          <a:srcRect/>
          <a:stretch>
            <a:fillRect/>
          </a:stretch>
        </p:blipFill>
        <p:spPr bwMode="auto">
          <a:xfrm>
            <a:off x="457200" y="2362200"/>
            <a:ext cx="1828800" cy="1382713"/>
          </a:xfrm>
          <a:prstGeom prst="rect">
            <a:avLst/>
          </a:prstGeom>
          <a:noFill/>
          <a:ln w="9525">
            <a:noFill/>
            <a:miter lim="800000"/>
            <a:headEnd/>
            <a:tailEnd/>
          </a:ln>
        </p:spPr>
      </p:pic>
      <p:pic>
        <p:nvPicPr>
          <p:cNvPr id="37892" name="Picture 5" descr="MBBAlogo.jpg"/>
          <p:cNvPicPr>
            <a:picLocks noChangeAspect="1"/>
          </p:cNvPicPr>
          <p:nvPr/>
        </p:nvPicPr>
        <p:blipFill>
          <a:blip r:embed="rId4" cstate="print"/>
          <a:srcRect/>
          <a:stretch>
            <a:fillRect/>
          </a:stretch>
        </p:blipFill>
        <p:spPr bwMode="auto">
          <a:xfrm>
            <a:off x="457200" y="4038600"/>
            <a:ext cx="2087563" cy="1136650"/>
          </a:xfrm>
          <a:prstGeom prst="rect">
            <a:avLst/>
          </a:prstGeom>
          <a:noFill/>
          <a:ln w="9525">
            <a:noFill/>
            <a:miter lim="800000"/>
            <a:headEnd/>
            <a:tailEnd/>
          </a:ln>
        </p:spPr>
      </p:pic>
      <p:pic>
        <p:nvPicPr>
          <p:cNvPr id="37893" name="Picture 6" descr="OntAtlasCover.jpg"/>
          <p:cNvPicPr>
            <a:picLocks noChangeAspect="1"/>
          </p:cNvPicPr>
          <p:nvPr/>
        </p:nvPicPr>
        <p:blipFill>
          <a:blip r:embed="rId5" cstate="print"/>
          <a:srcRect/>
          <a:stretch>
            <a:fillRect/>
          </a:stretch>
        </p:blipFill>
        <p:spPr bwMode="auto">
          <a:xfrm>
            <a:off x="6096000" y="1828800"/>
            <a:ext cx="2876550" cy="3843338"/>
          </a:xfrm>
          <a:prstGeom prst="rect">
            <a:avLst/>
          </a:prstGeom>
          <a:noFill/>
          <a:ln w="9525">
            <a:noFill/>
            <a:miter lim="800000"/>
            <a:headEnd/>
            <a:tailEnd/>
          </a:ln>
        </p:spPr>
      </p:pic>
      <p:pic>
        <p:nvPicPr>
          <p:cNvPr id="37894" name="Picture 6"/>
          <p:cNvPicPr>
            <a:picLocks noChangeAspect="1" noChangeArrowheads="1"/>
          </p:cNvPicPr>
          <p:nvPr/>
        </p:nvPicPr>
        <p:blipFill>
          <a:blip r:embed="rId6" cstate="print"/>
          <a:srcRect/>
          <a:stretch>
            <a:fillRect/>
          </a:stretch>
        </p:blipFill>
        <p:spPr bwMode="auto">
          <a:xfrm>
            <a:off x="2589213" y="2514600"/>
            <a:ext cx="3354387" cy="1122363"/>
          </a:xfrm>
          <a:prstGeom prst="rect">
            <a:avLst/>
          </a:prstGeom>
          <a:noFill/>
          <a:ln w="9525">
            <a:noFill/>
            <a:miter lim="800000"/>
            <a:headEnd/>
            <a:tailEnd/>
          </a:ln>
        </p:spPr>
      </p:pic>
      <p:pic>
        <p:nvPicPr>
          <p:cNvPr id="37895" name="Picture 7"/>
          <p:cNvPicPr>
            <a:picLocks noChangeAspect="1" noChangeArrowheads="1"/>
          </p:cNvPicPr>
          <p:nvPr/>
        </p:nvPicPr>
        <p:blipFill>
          <a:blip r:embed="rId7" cstate="print"/>
          <a:srcRect/>
          <a:stretch>
            <a:fillRect/>
          </a:stretch>
        </p:blipFill>
        <p:spPr bwMode="auto">
          <a:xfrm>
            <a:off x="3352800" y="3733800"/>
            <a:ext cx="1763713" cy="1685925"/>
          </a:xfrm>
          <a:prstGeom prst="rect">
            <a:avLst/>
          </a:prstGeom>
          <a:noFill/>
          <a:ln w="9525">
            <a:noFill/>
            <a:miter lim="800000"/>
            <a:headEnd/>
            <a:tailEnd/>
          </a:ln>
        </p:spPr>
      </p:pic>
      <p:sp>
        <p:nvSpPr>
          <p:cNvPr id="9" name="Rectangle 5"/>
          <p:cNvSpPr txBox="1">
            <a:spLocks noChangeArrowheads="1"/>
          </p:cNvSpPr>
          <p:nvPr/>
        </p:nvSpPr>
        <p:spPr>
          <a:xfrm>
            <a:off x="381000" y="533400"/>
            <a:ext cx="8229600" cy="1143000"/>
          </a:xfrm>
          <a:prstGeom prst="rect">
            <a:avLst/>
          </a:prstGeom>
        </p:spPr>
        <p:txBody>
          <a:bodyPr/>
          <a:lstStyle/>
          <a:p>
            <a:pPr algn="ctr" fontAlgn="auto">
              <a:spcAft>
                <a:spcPts val="0"/>
              </a:spcAft>
              <a:defRPr/>
            </a:pPr>
            <a:r>
              <a:rPr lang="en-US" sz="4800" b="1" dirty="0">
                <a:solidFill>
                  <a:srgbClr val="FFC000"/>
                </a:solidFill>
                <a:ea typeface="+mj-ea"/>
              </a:rPr>
              <a:t>Breeding Bird Atlases</a:t>
            </a:r>
          </a:p>
        </p:txBody>
      </p:sp>
    </p:spTree>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1" descr="Chimney Swift_2943b1.jpg"/>
          <p:cNvPicPr>
            <a:picLocks noChangeAspect="1"/>
          </p:cNvPicPr>
          <p:nvPr/>
        </p:nvPicPr>
        <p:blipFill>
          <a:blip r:embed="rId3" cstate="print"/>
          <a:srcRect/>
          <a:stretch>
            <a:fillRect/>
          </a:stretch>
        </p:blipFill>
        <p:spPr bwMode="auto">
          <a:xfrm>
            <a:off x="76200" y="1447800"/>
            <a:ext cx="6324600" cy="4216400"/>
          </a:xfrm>
          <a:prstGeom prst="rect">
            <a:avLst/>
          </a:prstGeom>
          <a:noFill/>
          <a:ln w="9525">
            <a:noFill/>
            <a:miter lim="800000"/>
            <a:headEnd/>
            <a:tailEnd/>
          </a:ln>
        </p:spPr>
      </p:pic>
      <p:pic>
        <p:nvPicPr>
          <p:cNvPr id="39939" name="Picture 2" descr="CHSW - K64-7-82-11.jpg"/>
          <p:cNvPicPr>
            <a:picLocks noChangeAspect="1"/>
          </p:cNvPicPr>
          <p:nvPr/>
        </p:nvPicPr>
        <p:blipFill>
          <a:blip r:embed="rId4" cstate="print"/>
          <a:srcRect/>
          <a:stretch>
            <a:fillRect/>
          </a:stretch>
        </p:blipFill>
        <p:spPr bwMode="auto">
          <a:xfrm>
            <a:off x="3352800" y="1447800"/>
            <a:ext cx="5715000" cy="4203700"/>
          </a:xfrm>
          <a:prstGeom prst="rect">
            <a:avLst/>
          </a:prstGeom>
          <a:noFill/>
          <a:ln w="9525">
            <a:noFill/>
            <a:miter lim="800000"/>
            <a:headEnd/>
            <a:tailEnd/>
          </a:ln>
        </p:spPr>
      </p:pic>
      <p:sp>
        <p:nvSpPr>
          <p:cNvPr id="4" name="Rectangle 5"/>
          <p:cNvSpPr txBox="1">
            <a:spLocks noChangeArrowheads="1"/>
          </p:cNvSpPr>
          <p:nvPr/>
        </p:nvSpPr>
        <p:spPr>
          <a:xfrm>
            <a:off x="381000" y="457200"/>
            <a:ext cx="8229600" cy="1143000"/>
          </a:xfrm>
          <a:prstGeom prst="rect">
            <a:avLst/>
          </a:prstGeom>
        </p:spPr>
        <p:txBody>
          <a:bodyPr/>
          <a:lstStyle/>
          <a:p>
            <a:pPr algn="ctr" fontAlgn="auto">
              <a:spcAft>
                <a:spcPts val="0"/>
              </a:spcAft>
              <a:defRPr/>
            </a:pPr>
            <a:r>
              <a:rPr lang="en-US" sz="4800" b="1" dirty="0">
                <a:solidFill>
                  <a:srgbClr val="FFC000"/>
                </a:solidFill>
                <a:ea typeface="+mj-ea"/>
              </a:rPr>
              <a:t>Swift Watch</a:t>
            </a:r>
          </a:p>
        </p:txBody>
      </p:sp>
      <p:sp>
        <p:nvSpPr>
          <p:cNvPr id="5" name="Rectangle 5"/>
          <p:cNvSpPr txBox="1">
            <a:spLocks noChangeArrowheads="1"/>
          </p:cNvSpPr>
          <p:nvPr/>
        </p:nvSpPr>
        <p:spPr>
          <a:xfrm>
            <a:off x="3200400" y="5334000"/>
            <a:ext cx="2209800" cy="457200"/>
          </a:xfrm>
          <a:prstGeom prst="rect">
            <a:avLst/>
          </a:prstGeom>
        </p:spPr>
        <p:txBody>
          <a:bodyPr/>
          <a:lstStyle/>
          <a:p>
            <a:pPr algn="ctr" fontAlgn="auto">
              <a:spcAft>
                <a:spcPts val="0"/>
              </a:spcAft>
              <a:defRPr/>
            </a:pPr>
            <a:r>
              <a:rPr lang="en-US" dirty="0">
                <a:ea typeface="+mj-ea"/>
              </a:rPr>
              <a:t>Chimney Swift</a:t>
            </a:r>
          </a:p>
        </p:txBody>
      </p:sp>
    </p:spTree>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1"/>
          <p:cNvGrpSpPr/>
          <p:nvPr/>
        </p:nvGrpSpPr>
        <p:grpSpPr>
          <a:xfrm>
            <a:off x="3276600" y="1828800"/>
            <a:ext cx="5410200" cy="2971800"/>
            <a:chOff x="3276600" y="1828800"/>
            <a:chExt cx="5410200" cy="2971800"/>
          </a:xfrm>
        </p:grpSpPr>
        <p:sp>
          <p:nvSpPr>
            <p:cNvPr id="7" name="Oval 6"/>
            <p:cNvSpPr/>
            <p:nvPr/>
          </p:nvSpPr>
          <p:spPr>
            <a:xfrm>
              <a:off x="3276600" y="1828800"/>
              <a:ext cx="3124200" cy="2971800"/>
            </a:xfrm>
            <a:prstGeom prst="ellipse">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6629400" y="3429000"/>
              <a:ext cx="2057400" cy="369332"/>
            </a:xfrm>
            <a:prstGeom prst="rect">
              <a:avLst/>
            </a:prstGeom>
            <a:noFill/>
          </p:spPr>
          <p:txBody>
            <a:bodyPr wrap="square" rtlCol="0">
              <a:spAutoFit/>
            </a:bodyPr>
            <a:lstStyle/>
            <a:p>
              <a:r>
                <a:rPr lang="en-US" b="1" dirty="0" smtClean="0">
                  <a:solidFill>
                    <a:srgbClr val="FFC000"/>
                  </a:solidFill>
                </a:rPr>
                <a:t>Bird Enthusiasts</a:t>
              </a:r>
              <a:endParaRPr lang="en-US" b="1" dirty="0">
                <a:solidFill>
                  <a:srgbClr val="FFC000"/>
                </a:solidFill>
              </a:endParaRPr>
            </a:p>
          </p:txBody>
        </p:sp>
      </p:grpSp>
      <p:grpSp>
        <p:nvGrpSpPr>
          <p:cNvPr id="3" name="Group 10"/>
          <p:cNvGrpSpPr/>
          <p:nvPr/>
        </p:nvGrpSpPr>
        <p:grpSpPr>
          <a:xfrm>
            <a:off x="990600" y="1828800"/>
            <a:ext cx="4800600" cy="2971800"/>
            <a:chOff x="990600" y="1828800"/>
            <a:chExt cx="4800600" cy="2971800"/>
          </a:xfrm>
        </p:grpSpPr>
        <p:sp>
          <p:nvSpPr>
            <p:cNvPr id="6" name="Oval 5"/>
            <p:cNvSpPr/>
            <p:nvPr/>
          </p:nvSpPr>
          <p:spPr>
            <a:xfrm>
              <a:off x="2667000" y="1828800"/>
              <a:ext cx="3124200" cy="2971800"/>
            </a:xfrm>
            <a:prstGeom prst="ellipse">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990600" y="3429000"/>
              <a:ext cx="2057400" cy="369332"/>
            </a:xfrm>
            <a:prstGeom prst="rect">
              <a:avLst/>
            </a:prstGeom>
            <a:noFill/>
          </p:spPr>
          <p:txBody>
            <a:bodyPr wrap="square" rtlCol="0">
              <a:spAutoFit/>
            </a:bodyPr>
            <a:lstStyle/>
            <a:p>
              <a:r>
                <a:rPr lang="en-US" b="1" dirty="0" smtClean="0">
                  <a:solidFill>
                    <a:srgbClr val="FFC000"/>
                  </a:solidFill>
                </a:rPr>
                <a:t>Bird Feeders</a:t>
              </a:r>
              <a:endParaRPr lang="en-US" b="1" dirty="0">
                <a:solidFill>
                  <a:srgbClr val="FFC000"/>
                </a:solidFill>
              </a:endParaRPr>
            </a:p>
          </p:txBody>
        </p:sp>
      </p:grpSp>
      <p:sp>
        <p:nvSpPr>
          <p:cNvPr id="10" name="TextBox 9"/>
          <p:cNvSpPr txBox="1"/>
          <p:nvPr/>
        </p:nvSpPr>
        <p:spPr>
          <a:xfrm>
            <a:off x="3505200" y="3011269"/>
            <a:ext cx="2057400" cy="646331"/>
          </a:xfrm>
          <a:prstGeom prst="rect">
            <a:avLst/>
          </a:prstGeom>
          <a:noFill/>
        </p:spPr>
        <p:txBody>
          <a:bodyPr wrap="square" rtlCol="0">
            <a:spAutoFit/>
          </a:bodyPr>
          <a:lstStyle/>
          <a:p>
            <a:pPr algn="ctr"/>
            <a:r>
              <a:rPr lang="en-US" b="1" dirty="0" smtClean="0">
                <a:solidFill>
                  <a:srgbClr val="FFC000"/>
                </a:solidFill>
              </a:rPr>
              <a:t>Bird Feeding Enthusiasts!</a:t>
            </a:r>
            <a:endParaRPr lang="en-US" b="1" dirty="0">
              <a:solidFill>
                <a:srgbClr val="FFC000"/>
              </a:solidFill>
            </a:endParaRPr>
          </a:p>
        </p:txBody>
      </p:sp>
    </p:spTree>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10" name="Picture 2" descr="C:\Users\sprice.BSC-EOC\AppData\Local\Microsoft\Windows\Temporary Internet Files\Content.Outlook\P0HWT75E\Armstrong_BirdStudiesCanada_Partner (2).JPG"/>
          <p:cNvPicPr>
            <a:picLocks noChangeAspect="1" noChangeArrowheads="1"/>
          </p:cNvPicPr>
          <p:nvPr/>
        </p:nvPicPr>
        <p:blipFill>
          <a:blip r:embed="rId3" cstate="print"/>
          <a:srcRect/>
          <a:stretch>
            <a:fillRect/>
          </a:stretch>
        </p:blipFill>
        <p:spPr bwMode="auto">
          <a:xfrm>
            <a:off x="685800" y="228600"/>
            <a:ext cx="3124200" cy="3124200"/>
          </a:xfrm>
          <a:prstGeom prst="rect">
            <a:avLst/>
          </a:prstGeom>
          <a:noFill/>
        </p:spPr>
      </p:pic>
      <p:pic>
        <p:nvPicPr>
          <p:cNvPr id="119811" name="Picture 3" descr="C:\Users\sprice.BSC-EOC\AppData\Local\Microsoft\Windows\Temporary Internet Files\Content.Outlook\P0HWT75E\Armstrong_PFW_Sponsor (2).JPG"/>
          <p:cNvPicPr>
            <a:picLocks noChangeAspect="1" noChangeArrowheads="1"/>
          </p:cNvPicPr>
          <p:nvPr/>
        </p:nvPicPr>
        <p:blipFill>
          <a:blip r:embed="rId4" cstate="print"/>
          <a:srcRect/>
          <a:stretch>
            <a:fillRect/>
          </a:stretch>
        </p:blipFill>
        <p:spPr bwMode="auto">
          <a:xfrm>
            <a:off x="685800" y="3505200"/>
            <a:ext cx="3124200" cy="3124200"/>
          </a:xfrm>
          <a:prstGeom prst="rect">
            <a:avLst/>
          </a:prstGeom>
          <a:noFill/>
        </p:spPr>
      </p:pic>
      <p:pic>
        <p:nvPicPr>
          <p:cNvPr id="119812" name="Picture 4" descr="C:\Users\sprice.BSC-EOC\AppData\Local\Microsoft\Windows\Temporary Internet Files\Content.Outlook\P0HWT75E\Armstrong_On-BagSticker (3).JPG"/>
          <p:cNvPicPr>
            <a:picLocks noChangeAspect="1" noChangeArrowheads="1"/>
          </p:cNvPicPr>
          <p:nvPr/>
        </p:nvPicPr>
        <p:blipFill>
          <a:blip r:embed="rId5" cstate="print"/>
          <a:srcRect/>
          <a:stretch>
            <a:fillRect/>
          </a:stretch>
        </p:blipFill>
        <p:spPr bwMode="auto">
          <a:xfrm>
            <a:off x="5181600" y="0"/>
            <a:ext cx="3340260" cy="6858000"/>
          </a:xfrm>
          <a:prstGeom prst="rect">
            <a:avLst/>
          </a:prstGeom>
          <a:noFill/>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98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98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a:xfrm>
            <a:off x="457200" y="2057400"/>
            <a:ext cx="8153400" cy="3810000"/>
          </a:xfrm>
          <a:prstGeom prst="rect">
            <a:avLst/>
          </a:prstGeom>
        </p:spPr>
        <p:txBody>
          <a:bodyPr/>
          <a:lstStyle/>
          <a:p>
            <a:pPr marL="342900" indent="-342900" algn="r">
              <a:spcBef>
                <a:spcPct val="20000"/>
              </a:spcBef>
              <a:defRPr/>
            </a:pPr>
            <a:r>
              <a:rPr lang="en-CA" sz="2800" b="1" dirty="0">
                <a:solidFill>
                  <a:srgbClr val="FFC000"/>
                </a:solidFill>
                <a:latin typeface="+mn-lt"/>
                <a:cs typeface="+mn-cs"/>
              </a:rPr>
              <a:t>PRESENTATION</a:t>
            </a:r>
          </a:p>
          <a:p>
            <a:pPr marL="342900" indent="-342900" algn="r">
              <a:spcBef>
                <a:spcPct val="20000"/>
              </a:spcBef>
              <a:defRPr/>
            </a:pPr>
            <a:r>
              <a:rPr lang="en-CA" sz="2800" b="1" dirty="0">
                <a:solidFill>
                  <a:srgbClr val="FFC000"/>
                </a:solidFill>
                <a:latin typeface="+mn-lt"/>
                <a:cs typeface="+mn-cs"/>
              </a:rPr>
              <a:t> SUMMARY</a:t>
            </a:r>
          </a:p>
          <a:p>
            <a:pPr marL="342900" indent="-342900" algn="r">
              <a:spcBef>
                <a:spcPct val="20000"/>
              </a:spcBef>
              <a:defRPr/>
            </a:pPr>
            <a:endParaRPr lang="en-CA" sz="1200" b="1" dirty="0">
              <a:solidFill>
                <a:srgbClr val="FFC000"/>
              </a:solidFill>
              <a:latin typeface="+mn-lt"/>
              <a:cs typeface="+mn-cs"/>
            </a:endParaRPr>
          </a:p>
          <a:p>
            <a:pPr marL="857250" indent="-419100" algn="r">
              <a:spcBef>
                <a:spcPct val="20000"/>
              </a:spcBef>
              <a:buFont typeface="+mj-lt"/>
              <a:buAutoNum type="romanUcPeriod"/>
              <a:defRPr/>
            </a:pPr>
            <a:r>
              <a:rPr lang="en-CA" sz="2800" b="1" dirty="0" smtClean="0">
                <a:solidFill>
                  <a:srgbClr val="FFC000"/>
                </a:solidFill>
                <a:latin typeface="+mn-lt"/>
                <a:cs typeface="+mn-cs"/>
              </a:rPr>
              <a:t>What is Bird Studies Canada?</a:t>
            </a:r>
            <a:endParaRPr lang="en-CA" sz="2800" b="1" dirty="0">
              <a:solidFill>
                <a:srgbClr val="FFC000"/>
              </a:solidFill>
              <a:latin typeface="+mn-lt"/>
              <a:cs typeface="+mn-cs"/>
            </a:endParaRPr>
          </a:p>
          <a:p>
            <a:pPr marL="857250" indent="-582613" algn="r">
              <a:spcBef>
                <a:spcPct val="20000"/>
              </a:spcBef>
              <a:buFont typeface="+mj-lt"/>
              <a:buAutoNum type="romanUcPeriod"/>
              <a:defRPr/>
            </a:pPr>
            <a:r>
              <a:rPr lang="en-CA" sz="2800" b="1" dirty="0" smtClean="0">
                <a:solidFill>
                  <a:srgbClr val="FFC000"/>
                </a:solidFill>
                <a:latin typeface="+mn-lt"/>
                <a:cs typeface="+mn-cs"/>
              </a:rPr>
              <a:t>Our common audience</a:t>
            </a:r>
          </a:p>
          <a:p>
            <a:pPr marL="857250" indent="-582613" algn="r">
              <a:spcBef>
                <a:spcPct val="20000"/>
              </a:spcBef>
              <a:buFont typeface="+mj-lt"/>
              <a:buAutoNum type="romanUcPeriod"/>
              <a:defRPr/>
            </a:pPr>
            <a:r>
              <a:rPr lang="en-CA" sz="2800" b="1" dirty="0" smtClean="0">
                <a:solidFill>
                  <a:srgbClr val="FFC000"/>
                </a:solidFill>
                <a:latin typeface="+mn-lt"/>
                <a:cs typeface="+mn-cs"/>
              </a:rPr>
              <a:t>Benefits and Challenges of Bird Feeding</a:t>
            </a:r>
            <a:endParaRPr lang="en-CA" sz="2800" b="1" dirty="0">
              <a:solidFill>
                <a:srgbClr val="FFC000"/>
              </a:solidFill>
              <a:latin typeface="+mn-lt"/>
              <a:cs typeface="+mn-cs"/>
            </a:endParaRPr>
          </a:p>
          <a:p>
            <a:pPr marL="857250" indent="-674688" algn="r">
              <a:spcBef>
                <a:spcPct val="20000"/>
              </a:spcBef>
              <a:buFont typeface="+mj-lt"/>
              <a:buAutoNum type="romanUcPeriod"/>
              <a:defRPr/>
            </a:pPr>
            <a:r>
              <a:rPr lang="en-CA" sz="2800" b="1" dirty="0" smtClean="0">
                <a:solidFill>
                  <a:srgbClr val="FFC000"/>
                </a:solidFill>
                <a:latin typeface="+mn-lt"/>
                <a:cs typeface="+mn-cs"/>
              </a:rPr>
              <a:t>What have I learned from 30 years of conservation partnership with business?</a:t>
            </a:r>
            <a:endParaRPr lang="en-CA" sz="2800" b="1" dirty="0">
              <a:solidFill>
                <a:srgbClr val="FFC000"/>
              </a:solidFill>
              <a:latin typeface="+mn-lt"/>
              <a:cs typeface="+mn-cs"/>
            </a:endParaRPr>
          </a:p>
        </p:txBody>
      </p:sp>
      <p:sp>
        <p:nvSpPr>
          <p:cNvPr id="6" name="Rounded Rectangle 5"/>
          <p:cNvSpPr/>
          <p:nvPr/>
        </p:nvSpPr>
        <p:spPr>
          <a:xfrm>
            <a:off x="1981200" y="4343400"/>
            <a:ext cx="6705600" cy="457200"/>
          </a:xfrm>
          <a:prstGeom prst="round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2" descr="I:\photos\pfw\2009-10 Season\Rob Mueller Hands6.jpg"/>
          <p:cNvPicPr>
            <a:picLocks noChangeAspect="1" noChangeArrowheads="1"/>
          </p:cNvPicPr>
          <p:nvPr/>
        </p:nvPicPr>
        <p:blipFill>
          <a:blip r:embed="rId2" cstate="print"/>
          <a:srcRect/>
          <a:stretch>
            <a:fillRect/>
          </a:stretch>
        </p:blipFill>
        <p:spPr bwMode="auto">
          <a:xfrm>
            <a:off x="0" y="0"/>
            <a:ext cx="4267200" cy="3201907"/>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a:xfrm>
            <a:off x="457200" y="731838"/>
            <a:ext cx="8229600" cy="715962"/>
          </a:xfrm>
          <a:noFill/>
          <a:ln w="9525">
            <a:noFill/>
            <a:miter lim="800000"/>
            <a:headEnd/>
            <a:tailEnd/>
          </a:ln>
        </p:spPr>
        <p:txBody>
          <a:bodyPr vert="horz" wrap="square" lIns="91440" tIns="45720" rIns="91440" bIns="45720" numCol="1" anchor="t" anchorCtr="0" compatLnSpc="1">
            <a:prstTxWarp prst="textNoShape">
              <a:avLst/>
            </a:prstTxWarp>
          </a:bodyPr>
          <a:lstStyle/>
          <a:p>
            <a:pPr eaLnBrk="1" hangingPunct="1">
              <a:spcBef>
                <a:spcPct val="20000"/>
              </a:spcBef>
            </a:pPr>
            <a:r>
              <a:rPr lang="en-CA" sz="4800" b="1" dirty="0" smtClean="0">
                <a:solidFill>
                  <a:srgbClr val="FFC200"/>
                </a:solidFill>
                <a:latin typeface="+mn-lt"/>
                <a:ea typeface="+mn-ea"/>
                <a:cs typeface="+mn-cs"/>
              </a:rPr>
              <a:t>Benefits of Bird-feeding</a:t>
            </a:r>
          </a:p>
        </p:txBody>
      </p:sp>
      <p:sp>
        <p:nvSpPr>
          <p:cNvPr id="24579" name="Content Placeholder 2"/>
          <p:cNvSpPr>
            <a:spLocks noGrp="1"/>
          </p:cNvSpPr>
          <p:nvPr>
            <p:ph idx="1"/>
          </p:nvPr>
        </p:nvSpPr>
        <p:spPr>
          <a:xfrm>
            <a:off x="304800" y="2286000"/>
            <a:ext cx="5181600" cy="2057400"/>
          </a:xfrm>
        </p:spPr>
        <p:txBody>
          <a:bodyPr/>
          <a:lstStyle/>
          <a:p>
            <a:pPr marL="514350" indent="-514350" eaLnBrk="1" hangingPunct="1">
              <a:buNone/>
            </a:pPr>
            <a:r>
              <a:rPr lang="en-CA" b="1" dirty="0" smtClean="0">
                <a:solidFill>
                  <a:srgbClr val="FFC200"/>
                </a:solidFill>
              </a:rPr>
              <a:t>Motivations</a:t>
            </a:r>
          </a:p>
          <a:p>
            <a:pPr marL="514350" indent="-514350" eaLnBrk="1" hangingPunct="1">
              <a:buFont typeface="+mj-lt"/>
              <a:buAutoNum type="arabicPeriod"/>
            </a:pPr>
            <a:r>
              <a:rPr lang="en-CA" b="1" dirty="0" smtClean="0">
                <a:solidFill>
                  <a:srgbClr val="FFC200"/>
                </a:solidFill>
              </a:rPr>
              <a:t>Fun to do</a:t>
            </a:r>
          </a:p>
          <a:p>
            <a:pPr marL="514350" indent="-514350" eaLnBrk="1" hangingPunct="1">
              <a:buFont typeface="+mj-lt"/>
              <a:buAutoNum type="arabicPeriod"/>
            </a:pPr>
            <a:r>
              <a:rPr lang="en-CA" b="1" dirty="0" smtClean="0">
                <a:solidFill>
                  <a:srgbClr val="FFC200"/>
                </a:solidFill>
              </a:rPr>
              <a:t>Touch of nature</a:t>
            </a:r>
          </a:p>
          <a:p>
            <a:pPr marL="514350" indent="-514350" eaLnBrk="1" hangingPunct="1">
              <a:buFont typeface="+mj-lt"/>
              <a:buAutoNum type="arabicPeriod"/>
            </a:pPr>
            <a:r>
              <a:rPr lang="en-CA" b="1" dirty="0" smtClean="0">
                <a:solidFill>
                  <a:srgbClr val="FFC200"/>
                </a:solidFill>
              </a:rPr>
              <a:t>Believe it helps birds</a:t>
            </a:r>
          </a:p>
          <a:p>
            <a:pPr marL="514350" indent="-514350" eaLnBrk="1" hangingPunct="1">
              <a:buFont typeface="+mj-lt"/>
              <a:buAutoNum type="arabicPeriod"/>
            </a:pPr>
            <a:r>
              <a:rPr lang="en-CA" b="1" dirty="0" smtClean="0">
                <a:solidFill>
                  <a:srgbClr val="FFC200"/>
                </a:solidFill>
              </a:rPr>
              <a:t>Contribute to science</a:t>
            </a:r>
          </a:p>
        </p:txBody>
      </p:sp>
      <p:sp>
        <p:nvSpPr>
          <p:cNvPr id="5" name="TextBox 4"/>
          <p:cNvSpPr txBox="1"/>
          <p:nvPr/>
        </p:nvSpPr>
        <p:spPr>
          <a:xfrm>
            <a:off x="4572000" y="2271252"/>
            <a:ext cx="4495800" cy="359614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514350" indent="-514350">
              <a:spcBef>
                <a:spcPct val="20000"/>
              </a:spcBef>
            </a:pPr>
            <a:r>
              <a:rPr lang="en-US" sz="3200" b="1" dirty="0" smtClean="0">
                <a:solidFill>
                  <a:srgbClr val="FFC200"/>
                </a:solidFill>
                <a:latin typeface="+mn-lt"/>
                <a:cs typeface="+mn-cs"/>
              </a:rPr>
              <a:t>Benefits</a:t>
            </a:r>
          </a:p>
          <a:p>
            <a:pPr marL="514350" indent="-514350">
              <a:spcBef>
                <a:spcPct val="20000"/>
              </a:spcBef>
            </a:pPr>
            <a:r>
              <a:rPr lang="en-US" sz="3200" b="1" dirty="0" smtClean="0">
                <a:solidFill>
                  <a:srgbClr val="FFC200"/>
                </a:solidFill>
                <a:latin typeface="+mn-lt"/>
                <a:cs typeface="+mn-cs"/>
              </a:rPr>
              <a:t>= people engaged</a:t>
            </a:r>
          </a:p>
          <a:p>
            <a:pPr marL="514350" indent="-514350">
              <a:spcBef>
                <a:spcPct val="20000"/>
              </a:spcBef>
            </a:pPr>
            <a:r>
              <a:rPr lang="en-US" sz="3200" b="1" dirty="0" smtClean="0">
                <a:solidFill>
                  <a:srgbClr val="FFC200"/>
                </a:solidFill>
                <a:latin typeface="+mn-lt"/>
                <a:cs typeface="+mn-cs"/>
              </a:rPr>
              <a:t>= deeper attachment</a:t>
            </a:r>
          </a:p>
          <a:p>
            <a:pPr marL="514350" indent="-514350">
              <a:spcBef>
                <a:spcPct val="20000"/>
              </a:spcBef>
            </a:pPr>
            <a:r>
              <a:rPr lang="en-US" sz="3200" b="1" dirty="0" smtClean="0">
                <a:solidFill>
                  <a:srgbClr val="FFC200"/>
                </a:solidFill>
                <a:latin typeface="+mn-lt"/>
                <a:cs typeface="+mn-cs"/>
              </a:rPr>
              <a:t>= desire to help/conserve</a:t>
            </a:r>
          </a:p>
          <a:p>
            <a:pPr marL="514350" indent="-514350">
              <a:spcBef>
                <a:spcPct val="20000"/>
              </a:spcBef>
            </a:pPr>
            <a:r>
              <a:rPr lang="en-US" sz="3200" b="1" dirty="0" smtClean="0">
                <a:solidFill>
                  <a:srgbClr val="FFC200"/>
                </a:solidFill>
                <a:latin typeface="+mn-lt"/>
                <a:cs typeface="+mn-cs"/>
              </a:rPr>
              <a:t>= better data/science</a:t>
            </a:r>
          </a:p>
          <a:p>
            <a:pPr marL="514350" indent="-514350">
              <a:spcBef>
                <a:spcPct val="20000"/>
              </a:spcBef>
            </a:pPr>
            <a:r>
              <a:rPr lang="en-US" sz="3200" b="1" dirty="0" smtClean="0">
                <a:solidFill>
                  <a:srgbClr val="FFC200"/>
                </a:solidFill>
                <a:latin typeface="+mn-lt"/>
                <a:cs typeface="+mn-cs"/>
              </a:rPr>
              <a:t>= economic benefits</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a:xfrm>
            <a:off x="457200" y="731838"/>
            <a:ext cx="8229600" cy="715962"/>
          </a:xfrm>
          <a:noFill/>
          <a:ln w="9525">
            <a:noFill/>
            <a:miter lim="800000"/>
            <a:headEnd/>
            <a:tailEnd/>
          </a:ln>
        </p:spPr>
        <p:txBody>
          <a:bodyPr vert="horz" wrap="square" lIns="91440" tIns="45720" rIns="91440" bIns="45720" numCol="1" anchor="t" anchorCtr="0" compatLnSpc="1">
            <a:prstTxWarp prst="textNoShape">
              <a:avLst/>
            </a:prstTxWarp>
          </a:bodyPr>
          <a:lstStyle/>
          <a:p>
            <a:pPr eaLnBrk="1" hangingPunct="1">
              <a:spcBef>
                <a:spcPct val="20000"/>
              </a:spcBef>
            </a:pPr>
            <a:r>
              <a:rPr lang="en-CA" sz="4800" b="1" dirty="0" smtClean="0">
                <a:solidFill>
                  <a:srgbClr val="FFC200"/>
                </a:solidFill>
                <a:latin typeface="+mn-lt"/>
                <a:ea typeface="+mn-ea"/>
                <a:cs typeface="+mn-cs"/>
              </a:rPr>
              <a:t>Challenges to Bird-feeding</a:t>
            </a:r>
          </a:p>
        </p:txBody>
      </p:sp>
      <p:sp>
        <p:nvSpPr>
          <p:cNvPr id="24579" name="Content Placeholder 2"/>
          <p:cNvSpPr>
            <a:spLocks noGrp="1"/>
          </p:cNvSpPr>
          <p:nvPr>
            <p:ph idx="1"/>
          </p:nvPr>
        </p:nvSpPr>
        <p:spPr>
          <a:xfrm>
            <a:off x="1905000" y="1981200"/>
            <a:ext cx="5715000" cy="4114800"/>
          </a:xfrm>
        </p:spPr>
        <p:txBody>
          <a:bodyPr/>
          <a:lstStyle/>
          <a:p>
            <a:pPr marL="514350" indent="-514350" eaLnBrk="1" hangingPunct="1">
              <a:buFont typeface="+mj-lt"/>
              <a:buAutoNum type="arabicPeriod"/>
            </a:pPr>
            <a:r>
              <a:rPr lang="en-CA" b="1" dirty="0" smtClean="0">
                <a:solidFill>
                  <a:srgbClr val="FFC200"/>
                </a:solidFill>
              </a:rPr>
              <a:t>Bird-to-bird disease</a:t>
            </a:r>
          </a:p>
          <a:p>
            <a:pPr marL="514350" indent="-514350" eaLnBrk="1" hangingPunct="1">
              <a:buFont typeface="+mj-lt"/>
              <a:buAutoNum type="arabicPeriod"/>
            </a:pPr>
            <a:r>
              <a:rPr lang="en-CA" b="1" dirty="0" smtClean="0">
                <a:solidFill>
                  <a:srgbClr val="FFC200"/>
                </a:solidFill>
              </a:rPr>
              <a:t>Bird-to-people disease</a:t>
            </a:r>
          </a:p>
          <a:p>
            <a:pPr marL="514350" indent="-514350" eaLnBrk="1" hangingPunct="1">
              <a:buFont typeface="+mj-lt"/>
              <a:buAutoNum type="arabicPeriod"/>
            </a:pPr>
            <a:r>
              <a:rPr lang="en-CA" b="1" dirty="0" smtClean="0">
                <a:solidFill>
                  <a:srgbClr val="FFC200"/>
                </a:solidFill>
              </a:rPr>
              <a:t>May support nest predators</a:t>
            </a:r>
          </a:p>
          <a:p>
            <a:pPr marL="514350" indent="-514350" eaLnBrk="1" hangingPunct="1">
              <a:buFont typeface="+mj-lt"/>
              <a:buAutoNum type="arabicPeriod"/>
            </a:pPr>
            <a:r>
              <a:rPr lang="en-CA" b="1" dirty="0" smtClean="0">
                <a:solidFill>
                  <a:srgbClr val="FFC200"/>
                </a:solidFill>
              </a:rPr>
              <a:t>May encourage dependency</a:t>
            </a:r>
          </a:p>
          <a:p>
            <a:pPr marL="514350" indent="-514350" eaLnBrk="1" hangingPunct="1">
              <a:buFont typeface="+mj-lt"/>
              <a:buAutoNum type="arabicPeriod"/>
            </a:pPr>
            <a:r>
              <a:rPr lang="en-CA" b="1" dirty="0" smtClean="0">
                <a:solidFill>
                  <a:srgbClr val="FFC200"/>
                </a:solidFill>
              </a:rPr>
              <a:t>We should be feeding people</a:t>
            </a:r>
          </a:p>
          <a:p>
            <a:pPr marL="514350" indent="-514350" eaLnBrk="1" hangingPunct="1">
              <a:buFont typeface="+mj-lt"/>
              <a:buAutoNum type="arabicPeriod"/>
            </a:pPr>
            <a:r>
              <a:rPr lang="en-CA" b="1" dirty="0" smtClean="0">
                <a:solidFill>
                  <a:srgbClr val="FFC200"/>
                </a:solidFill>
              </a:rPr>
              <a:t>Impacts from environmental footprint</a:t>
            </a:r>
          </a:p>
        </p:txBody>
      </p:sp>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a:xfrm>
            <a:off x="457200" y="2057400"/>
            <a:ext cx="8153400" cy="3810000"/>
          </a:xfrm>
          <a:prstGeom prst="rect">
            <a:avLst/>
          </a:prstGeom>
        </p:spPr>
        <p:txBody>
          <a:bodyPr/>
          <a:lstStyle/>
          <a:p>
            <a:pPr marL="342900" indent="-342900" algn="r">
              <a:spcBef>
                <a:spcPct val="20000"/>
              </a:spcBef>
              <a:defRPr/>
            </a:pPr>
            <a:r>
              <a:rPr lang="en-CA" sz="2800" b="1" dirty="0">
                <a:solidFill>
                  <a:srgbClr val="FFC000"/>
                </a:solidFill>
                <a:latin typeface="+mn-lt"/>
                <a:cs typeface="+mn-cs"/>
              </a:rPr>
              <a:t>PRESENTATION</a:t>
            </a:r>
          </a:p>
          <a:p>
            <a:pPr marL="342900" indent="-342900" algn="r">
              <a:spcBef>
                <a:spcPct val="20000"/>
              </a:spcBef>
              <a:defRPr/>
            </a:pPr>
            <a:r>
              <a:rPr lang="en-CA" sz="2800" b="1" dirty="0">
                <a:solidFill>
                  <a:srgbClr val="FFC000"/>
                </a:solidFill>
                <a:latin typeface="+mn-lt"/>
                <a:cs typeface="+mn-cs"/>
              </a:rPr>
              <a:t> SUMMARY</a:t>
            </a:r>
          </a:p>
          <a:p>
            <a:pPr marL="342900" indent="-342900" algn="r">
              <a:spcBef>
                <a:spcPct val="20000"/>
              </a:spcBef>
              <a:defRPr/>
            </a:pPr>
            <a:endParaRPr lang="en-CA" sz="1200" b="1" dirty="0">
              <a:solidFill>
                <a:srgbClr val="FFC000"/>
              </a:solidFill>
              <a:latin typeface="+mn-lt"/>
              <a:cs typeface="+mn-cs"/>
            </a:endParaRPr>
          </a:p>
          <a:p>
            <a:pPr marL="857250" indent="-419100" algn="r">
              <a:spcBef>
                <a:spcPct val="20000"/>
              </a:spcBef>
              <a:buFont typeface="+mj-lt"/>
              <a:buAutoNum type="romanUcPeriod"/>
              <a:defRPr/>
            </a:pPr>
            <a:r>
              <a:rPr lang="en-CA" sz="2800" b="1" dirty="0" smtClean="0">
                <a:solidFill>
                  <a:srgbClr val="FFC000"/>
                </a:solidFill>
                <a:latin typeface="+mn-lt"/>
                <a:cs typeface="+mn-cs"/>
              </a:rPr>
              <a:t>What is Bird Studies Canada?</a:t>
            </a:r>
            <a:endParaRPr lang="en-CA" sz="2800" b="1" dirty="0">
              <a:solidFill>
                <a:srgbClr val="FFC000"/>
              </a:solidFill>
              <a:latin typeface="+mn-lt"/>
              <a:cs typeface="+mn-cs"/>
            </a:endParaRPr>
          </a:p>
          <a:p>
            <a:pPr marL="857250" indent="-582613" algn="r">
              <a:spcBef>
                <a:spcPct val="20000"/>
              </a:spcBef>
              <a:buFont typeface="+mj-lt"/>
              <a:buAutoNum type="romanUcPeriod"/>
              <a:defRPr/>
            </a:pPr>
            <a:r>
              <a:rPr lang="en-CA" sz="2800" b="1" dirty="0" smtClean="0">
                <a:solidFill>
                  <a:srgbClr val="FFC000"/>
                </a:solidFill>
                <a:latin typeface="+mn-lt"/>
                <a:cs typeface="+mn-cs"/>
              </a:rPr>
              <a:t>Our common audience</a:t>
            </a:r>
          </a:p>
          <a:p>
            <a:pPr marL="857250" indent="-582613" algn="r">
              <a:spcBef>
                <a:spcPct val="20000"/>
              </a:spcBef>
              <a:buFont typeface="+mj-lt"/>
              <a:buAutoNum type="romanUcPeriod"/>
              <a:defRPr/>
            </a:pPr>
            <a:r>
              <a:rPr lang="en-CA" sz="2800" b="1" dirty="0" smtClean="0">
                <a:solidFill>
                  <a:srgbClr val="FFC000"/>
                </a:solidFill>
                <a:latin typeface="+mn-lt"/>
                <a:cs typeface="+mn-cs"/>
              </a:rPr>
              <a:t>Benefits and Challenges of Bird Feeding</a:t>
            </a:r>
            <a:endParaRPr lang="en-CA" sz="2800" b="1" dirty="0">
              <a:solidFill>
                <a:srgbClr val="FFC000"/>
              </a:solidFill>
              <a:latin typeface="+mn-lt"/>
              <a:cs typeface="+mn-cs"/>
            </a:endParaRPr>
          </a:p>
          <a:p>
            <a:pPr marL="857250" indent="-674688" algn="r">
              <a:spcBef>
                <a:spcPct val="20000"/>
              </a:spcBef>
              <a:buFont typeface="+mj-lt"/>
              <a:buAutoNum type="romanUcPeriod"/>
              <a:defRPr/>
            </a:pPr>
            <a:r>
              <a:rPr lang="en-CA" sz="2800" b="1" dirty="0" smtClean="0">
                <a:solidFill>
                  <a:srgbClr val="FFC000"/>
                </a:solidFill>
                <a:latin typeface="+mn-lt"/>
                <a:cs typeface="+mn-cs"/>
              </a:rPr>
              <a:t>What have I learned from 30 years of conservation partnership with business?</a:t>
            </a:r>
            <a:endParaRPr lang="en-CA" sz="2800" b="1" dirty="0">
              <a:solidFill>
                <a:srgbClr val="FFC000"/>
              </a:solidFill>
              <a:latin typeface="+mn-lt"/>
              <a:cs typeface="+mn-cs"/>
            </a:endParaRPr>
          </a:p>
        </p:txBody>
      </p:sp>
      <p:pic>
        <p:nvPicPr>
          <p:cNvPr id="7" name="Picture 2" descr="I:\photos\pfw\2009-10 Season\Rob Mueller Hands6.jpg"/>
          <p:cNvPicPr>
            <a:picLocks noChangeAspect="1" noChangeArrowheads="1"/>
          </p:cNvPicPr>
          <p:nvPr/>
        </p:nvPicPr>
        <p:blipFill>
          <a:blip r:embed="rId2" cstate="print"/>
          <a:srcRect/>
          <a:stretch>
            <a:fillRect/>
          </a:stretch>
        </p:blipFill>
        <p:spPr bwMode="auto">
          <a:xfrm>
            <a:off x="0" y="0"/>
            <a:ext cx="4267200" cy="3201907"/>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a:xfrm>
            <a:off x="457200" y="2057400"/>
            <a:ext cx="8153400" cy="3810000"/>
          </a:xfrm>
          <a:prstGeom prst="rect">
            <a:avLst/>
          </a:prstGeom>
        </p:spPr>
        <p:txBody>
          <a:bodyPr/>
          <a:lstStyle/>
          <a:p>
            <a:pPr marL="342900" indent="-342900" algn="r">
              <a:spcBef>
                <a:spcPct val="20000"/>
              </a:spcBef>
              <a:defRPr/>
            </a:pPr>
            <a:r>
              <a:rPr lang="en-CA" sz="2800" b="1" dirty="0">
                <a:solidFill>
                  <a:srgbClr val="FFC000"/>
                </a:solidFill>
                <a:latin typeface="+mn-lt"/>
                <a:cs typeface="+mn-cs"/>
              </a:rPr>
              <a:t>PRESENTATION</a:t>
            </a:r>
          </a:p>
          <a:p>
            <a:pPr marL="342900" indent="-342900" algn="r">
              <a:spcBef>
                <a:spcPct val="20000"/>
              </a:spcBef>
              <a:defRPr/>
            </a:pPr>
            <a:r>
              <a:rPr lang="en-CA" sz="2800" b="1" dirty="0">
                <a:solidFill>
                  <a:srgbClr val="FFC000"/>
                </a:solidFill>
                <a:latin typeface="+mn-lt"/>
                <a:cs typeface="+mn-cs"/>
              </a:rPr>
              <a:t> SUMMARY</a:t>
            </a:r>
          </a:p>
          <a:p>
            <a:pPr marL="342900" indent="-342900" algn="r">
              <a:spcBef>
                <a:spcPct val="20000"/>
              </a:spcBef>
              <a:defRPr/>
            </a:pPr>
            <a:endParaRPr lang="en-CA" sz="1200" b="1" dirty="0">
              <a:solidFill>
                <a:srgbClr val="FFC000"/>
              </a:solidFill>
              <a:latin typeface="+mn-lt"/>
              <a:cs typeface="+mn-cs"/>
            </a:endParaRPr>
          </a:p>
          <a:p>
            <a:pPr marL="857250" indent="-419100" algn="r">
              <a:spcBef>
                <a:spcPct val="20000"/>
              </a:spcBef>
              <a:buFont typeface="+mj-lt"/>
              <a:buAutoNum type="romanUcPeriod"/>
              <a:defRPr/>
            </a:pPr>
            <a:r>
              <a:rPr lang="en-CA" sz="2800" b="1" dirty="0" smtClean="0">
                <a:solidFill>
                  <a:srgbClr val="FFC000"/>
                </a:solidFill>
                <a:latin typeface="+mn-lt"/>
                <a:cs typeface="+mn-cs"/>
              </a:rPr>
              <a:t>What is Bird Studies Canada?</a:t>
            </a:r>
            <a:endParaRPr lang="en-CA" sz="2800" b="1" dirty="0">
              <a:solidFill>
                <a:srgbClr val="FFC000"/>
              </a:solidFill>
              <a:latin typeface="+mn-lt"/>
              <a:cs typeface="+mn-cs"/>
            </a:endParaRPr>
          </a:p>
          <a:p>
            <a:pPr marL="857250" indent="-582613" algn="r">
              <a:spcBef>
                <a:spcPct val="20000"/>
              </a:spcBef>
              <a:buFont typeface="+mj-lt"/>
              <a:buAutoNum type="romanUcPeriod"/>
              <a:defRPr/>
            </a:pPr>
            <a:r>
              <a:rPr lang="en-CA" sz="2800" b="1" dirty="0" smtClean="0">
                <a:solidFill>
                  <a:srgbClr val="FFC000"/>
                </a:solidFill>
                <a:latin typeface="+mn-lt"/>
                <a:cs typeface="+mn-cs"/>
              </a:rPr>
              <a:t>Our common audience</a:t>
            </a:r>
          </a:p>
          <a:p>
            <a:pPr marL="857250" indent="-582613" algn="r">
              <a:spcBef>
                <a:spcPct val="20000"/>
              </a:spcBef>
              <a:buFont typeface="+mj-lt"/>
              <a:buAutoNum type="romanUcPeriod"/>
              <a:defRPr/>
            </a:pPr>
            <a:r>
              <a:rPr lang="en-CA" sz="2800" b="1" dirty="0" smtClean="0">
                <a:solidFill>
                  <a:srgbClr val="FFC000"/>
                </a:solidFill>
                <a:latin typeface="+mn-lt"/>
                <a:cs typeface="+mn-cs"/>
              </a:rPr>
              <a:t>Benefits and Challenges of Bird Feeding</a:t>
            </a:r>
            <a:endParaRPr lang="en-CA" sz="2800" b="1" dirty="0">
              <a:solidFill>
                <a:srgbClr val="FFC000"/>
              </a:solidFill>
              <a:latin typeface="+mn-lt"/>
              <a:cs typeface="+mn-cs"/>
            </a:endParaRPr>
          </a:p>
          <a:p>
            <a:pPr marL="857250" indent="-674688" algn="r">
              <a:spcBef>
                <a:spcPct val="20000"/>
              </a:spcBef>
              <a:buFont typeface="+mj-lt"/>
              <a:buAutoNum type="romanUcPeriod"/>
              <a:defRPr/>
            </a:pPr>
            <a:r>
              <a:rPr lang="en-CA" sz="2800" b="1" dirty="0" smtClean="0">
                <a:solidFill>
                  <a:srgbClr val="FFC000"/>
                </a:solidFill>
                <a:latin typeface="+mn-lt"/>
                <a:cs typeface="+mn-cs"/>
              </a:rPr>
              <a:t>What have I learned from 30 years of conservation partnership with business?</a:t>
            </a:r>
            <a:endParaRPr lang="en-CA" sz="2800" b="1" dirty="0">
              <a:solidFill>
                <a:srgbClr val="FFC000"/>
              </a:solidFill>
              <a:latin typeface="+mn-lt"/>
              <a:cs typeface="+mn-cs"/>
            </a:endParaRPr>
          </a:p>
        </p:txBody>
      </p:sp>
      <p:sp>
        <p:nvSpPr>
          <p:cNvPr id="6" name="Rounded Rectangle 5"/>
          <p:cNvSpPr/>
          <p:nvPr/>
        </p:nvSpPr>
        <p:spPr>
          <a:xfrm>
            <a:off x="2209800" y="4862945"/>
            <a:ext cx="6477000" cy="914400"/>
          </a:xfrm>
          <a:prstGeom prst="round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2" descr="I:\photos\pfw\2009-10 Season\Rob Mueller Hands6.jpg"/>
          <p:cNvPicPr>
            <a:picLocks noChangeAspect="1" noChangeArrowheads="1"/>
          </p:cNvPicPr>
          <p:nvPr/>
        </p:nvPicPr>
        <p:blipFill>
          <a:blip r:embed="rId2" cstate="print"/>
          <a:srcRect/>
          <a:stretch>
            <a:fillRect/>
          </a:stretch>
        </p:blipFill>
        <p:spPr bwMode="auto">
          <a:xfrm>
            <a:off x="0" y="0"/>
            <a:ext cx="4267200" cy="3201907"/>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a:xfrm>
            <a:off x="457200" y="731838"/>
            <a:ext cx="8229600" cy="715962"/>
          </a:xfrm>
          <a:noFill/>
          <a:ln w="9525">
            <a:noFill/>
            <a:miter lim="800000"/>
            <a:headEnd/>
            <a:tailEnd/>
          </a:ln>
        </p:spPr>
        <p:txBody>
          <a:bodyPr vert="horz" wrap="square" lIns="91440" tIns="45720" rIns="91440" bIns="45720" numCol="1" anchor="t" anchorCtr="0" compatLnSpc="1">
            <a:prstTxWarp prst="textNoShape">
              <a:avLst/>
            </a:prstTxWarp>
          </a:bodyPr>
          <a:lstStyle/>
          <a:p>
            <a:pPr eaLnBrk="1" hangingPunct="1">
              <a:spcBef>
                <a:spcPct val="20000"/>
              </a:spcBef>
            </a:pPr>
            <a:r>
              <a:rPr lang="en-CA" sz="4000" b="1" dirty="0" smtClean="0">
                <a:solidFill>
                  <a:srgbClr val="FFC200"/>
                </a:solidFill>
                <a:latin typeface="+mn-lt"/>
                <a:ea typeface="+mn-ea"/>
                <a:cs typeface="+mn-cs"/>
              </a:rPr>
              <a:t>Consider 1:  How you view Science</a:t>
            </a:r>
          </a:p>
        </p:txBody>
      </p:sp>
      <p:sp>
        <p:nvSpPr>
          <p:cNvPr id="24579" name="Content Placeholder 2"/>
          <p:cNvSpPr>
            <a:spLocks noGrp="1"/>
          </p:cNvSpPr>
          <p:nvPr>
            <p:ph idx="1"/>
          </p:nvPr>
        </p:nvSpPr>
        <p:spPr>
          <a:xfrm>
            <a:off x="457200" y="2133600"/>
            <a:ext cx="8382000" cy="2667000"/>
          </a:xfrm>
        </p:spPr>
        <p:txBody>
          <a:bodyPr/>
          <a:lstStyle/>
          <a:p>
            <a:pPr marL="514350" indent="-514350" eaLnBrk="1" hangingPunct="1">
              <a:buNone/>
            </a:pPr>
            <a:r>
              <a:rPr lang="en-CA" b="1" dirty="0" smtClean="0">
                <a:solidFill>
                  <a:srgbClr val="FFC200"/>
                </a:solidFill>
              </a:rPr>
              <a:t>Science is not a body of facts</a:t>
            </a:r>
          </a:p>
          <a:p>
            <a:pPr marL="514350" indent="-514350" eaLnBrk="1" hangingPunct="1">
              <a:buNone/>
            </a:pPr>
            <a:r>
              <a:rPr lang="en-CA" b="1" dirty="0" smtClean="0">
                <a:solidFill>
                  <a:srgbClr val="FFC200"/>
                </a:solidFill>
              </a:rPr>
              <a:t> – it’s a stumbling, but self-correcting system to develop, test and improve knowledge.</a:t>
            </a:r>
          </a:p>
          <a:p>
            <a:pPr marL="514350" indent="-514350" eaLnBrk="1" hangingPunct="1">
              <a:buNone/>
            </a:pPr>
            <a:endParaRPr lang="en-CA" b="1" dirty="0" smtClean="0">
              <a:solidFill>
                <a:srgbClr val="FFC200"/>
              </a:solidFill>
            </a:endParaRPr>
          </a:p>
          <a:p>
            <a:pPr lvl="1" eaLnBrk="1" hangingPunct="1">
              <a:buFont typeface="Wingdings" pitchFamily="2" charset="2"/>
              <a:buChar char="þ"/>
            </a:pPr>
            <a:r>
              <a:rPr lang="en-CA" b="1" dirty="0" smtClean="0">
                <a:solidFill>
                  <a:srgbClr val="FFC200"/>
                </a:solidFill>
              </a:rPr>
              <a:t>  Be cautious about drawing absolute conclusions</a:t>
            </a:r>
          </a:p>
          <a:p>
            <a:pPr lvl="1" eaLnBrk="1" hangingPunct="1">
              <a:buFont typeface="Wingdings" pitchFamily="2" charset="2"/>
              <a:buChar char="þ"/>
            </a:pPr>
            <a:r>
              <a:rPr lang="en-CA" b="1" dirty="0" smtClean="0">
                <a:solidFill>
                  <a:srgbClr val="FFC200"/>
                </a:solidFill>
              </a:rPr>
              <a:t>  Always remain open to a challenge</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579">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579">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457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a:xfrm>
            <a:off x="304800" y="731838"/>
            <a:ext cx="8534400" cy="715962"/>
          </a:xfrm>
          <a:noFill/>
          <a:ln w="9525">
            <a:noFill/>
            <a:miter lim="800000"/>
            <a:headEnd/>
            <a:tailEnd/>
          </a:ln>
        </p:spPr>
        <p:txBody>
          <a:bodyPr vert="horz" wrap="square" lIns="91440" tIns="45720" rIns="91440" bIns="45720" numCol="1" anchor="t" anchorCtr="0" compatLnSpc="1">
            <a:prstTxWarp prst="textNoShape">
              <a:avLst/>
            </a:prstTxWarp>
          </a:bodyPr>
          <a:lstStyle/>
          <a:p>
            <a:pPr eaLnBrk="1" hangingPunct="1">
              <a:spcBef>
                <a:spcPct val="20000"/>
              </a:spcBef>
            </a:pPr>
            <a:r>
              <a:rPr lang="en-CA" sz="4000" b="1" dirty="0" smtClean="0">
                <a:solidFill>
                  <a:srgbClr val="FFC200"/>
                </a:solidFill>
                <a:latin typeface="+mn-lt"/>
                <a:ea typeface="+mn-ea"/>
                <a:cs typeface="+mn-cs"/>
              </a:rPr>
              <a:t>Consider 2:  How you label bird people!</a:t>
            </a:r>
          </a:p>
        </p:txBody>
      </p:sp>
      <p:sp>
        <p:nvSpPr>
          <p:cNvPr id="24579" name="Content Placeholder 2"/>
          <p:cNvSpPr>
            <a:spLocks noGrp="1"/>
          </p:cNvSpPr>
          <p:nvPr>
            <p:ph idx="1"/>
          </p:nvPr>
        </p:nvSpPr>
        <p:spPr>
          <a:xfrm>
            <a:off x="457200" y="2152650"/>
            <a:ext cx="8382000" cy="3105150"/>
          </a:xfrm>
        </p:spPr>
        <p:txBody>
          <a:bodyPr/>
          <a:lstStyle/>
          <a:p>
            <a:pPr marL="514350" indent="-514350" eaLnBrk="1" hangingPunct="1">
              <a:buNone/>
            </a:pPr>
            <a:r>
              <a:rPr lang="en-CA" b="1" dirty="0" smtClean="0">
                <a:solidFill>
                  <a:srgbClr val="FFC200"/>
                </a:solidFill>
              </a:rPr>
              <a:t>What to call people interested in birds:</a:t>
            </a:r>
          </a:p>
          <a:p>
            <a:pPr lvl="1" eaLnBrk="1" hangingPunct="1">
              <a:buFont typeface="Wingdings" pitchFamily="2" charset="2"/>
              <a:buChar char=""/>
            </a:pPr>
            <a:r>
              <a:rPr lang="en-CA" b="1" dirty="0" smtClean="0">
                <a:solidFill>
                  <a:srgbClr val="FFC200"/>
                </a:solidFill>
              </a:rPr>
              <a:t>  Birders</a:t>
            </a:r>
          </a:p>
          <a:p>
            <a:pPr lvl="1" eaLnBrk="1" hangingPunct="1">
              <a:buFont typeface="Wingdings" pitchFamily="2" charset="2"/>
              <a:buChar char=""/>
            </a:pPr>
            <a:r>
              <a:rPr lang="en-CA" b="1" dirty="0" smtClean="0">
                <a:solidFill>
                  <a:srgbClr val="FFC200"/>
                </a:solidFill>
              </a:rPr>
              <a:t>  Citizen Scientists (survey volunteers)</a:t>
            </a:r>
          </a:p>
          <a:p>
            <a:pPr lvl="1" eaLnBrk="1" hangingPunct="1">
              <a:buFont typeface="Wingdings" pitchFamily="2" charset="2"/>
              <a:buChar char=""/>
            </a:pPr>
            <a:r>
              <a:rPr lang="en-CA" b="1" dirty="0" smtClean="0">
                <a:solidFill>
                  <a:srgbClr val="FFC200"/>
                </a:solidFill>
              </a:rPr>
              <a:t>  Be careful calling them ‘bird-watchers’!</a:t>
            </a:r>
          </a:p>
        </p:txBody>
      </p:sp>
    </p:spTree>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a:xfrm>
            <a:off x="457200" y="533400"/>
            <a:ext cx="8229600" cy="715962"/>
          </a:xfrm>
          <a:noFill/>
          <a:ln w="9525">
            <a:noFill/>
            <a:miter lim="800000"/>
            <a:headEnd/>
            <a:tailEnd/>
          </a:ln>
        </p:spPr>
        <p:txBody>
          <a:bodyPr vert="horz" wrap="square" lIns="91440" tIns="45720" rIns="91440" bIns="45720" numCol="1" anchor="t" anchorCtr="0" compatLnSpc="1">
            <a:prstTxWarp prst="textNoShape">
              <a:avLst/>
            </a:prstTxWarp>
          </a:bodyPr>
          <a:lstStyle/>
          <a:p>
            <a:pPr eaLnBrk="1" hangingPunct="1">
              <a:spcBef>
                <a:spcPct val="20000"/>
              </a:spcBef>
            </a:pPr>
            <a:r>
              <a:rPr lang="en-CA" sz="4000" b="1" dirty="0" smtClean="0">
                <a:solidFill>
                  <a:srgbClr val="FFC200"/>
                </a:solidFill>
                <a:latin typeface="+mn-lt"/>
                <a:ea typeface="+mn-ea"/>
                <a:cs typeface="+mn-cs"/>
              </a:rPr>
              <a:t>Consider 3:  How you address risks</a:t>
            </a:r>
          </a:p>
        </p:txBody>
      </p:sp>
      <p:sp>
        <p:nvSpPr>
          <p:cNvPr id="4" name="Content Placeholder 2"/>
          <p:cNvSpPr txBox="1">
            <a:spLocks/>
          </p:cNvSpPr>
          <p:nvPr/>
        </p:nvSpPr>
        <p:spPr bwMode="auto">
          <a:xfrm>
            <a:off x="1981200" y="1828800"/>
            <a:ext cx="4648200" cy="3505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514350" marR="0" lvl="0" indent="-514350" algn="l" defTabSz="914400" rtl="0" eaLnBrk="1" fontAlgn="base" latinLnBrk="0" hangingPunct="1">
              <a:lnSpc>
                <a:spcPct val="100000"/>
              </a:lnSpc>
              <a:spcBef>
                <a:spcPct val="20000"/>
              </a:spcBef>
              <a:spcAft>
                <a:spcPct val="0"/>
              </a:spcAft>
              <a:buClrTx/>
              <a:buSzTx/>
              <a:buFont typeface="+mj-lt"/>
              <a:buAutoNum type="arabicPeriod"/>
              <a:tabLst/>
              <a:defRPr/>
            </a:pPr>
            <a:r>
              <a:rPr kumimoji="0" lang="en-CA" sz="3200" b="1" i="0" u="none" strike="noStrike" kern="1200" cap="none" spc="0" normalizeH="0" baseline="0" noProof="0" dirty="0" smtClean="0">
                <a:ln>
                  <a:noFill/>
                </a:ln>
                <a:solidFill>
                  <a:srgbClr val="FFC200"/>
                </a:solidFill>
                <a:effectLst/>
                <a:uLnTx/>
                <a:uFillTx/>
                <a:latin typeface="+mn-lt"/>
                <a:ea typeface="+mn-ea"/>
                <a:cs typeface="+mn-cs"/>
              </a:rPr>
              <a:t>Adequate habitat</a:t>
            </a:r>
          </a:p>
          <a:p>
            <a:pPr marL="514350" indent="-514350">
              <a:spcBef>
                <a:spcPct val="20000"/>
              </a:spcBef>
              <a:buFont typeface="+mj-lt"/>
              <a:buAutoNum type="arabicPeriod"/>
            </a:pPr>
            <a:r>
              <a:rPr lang="en-CA" sz="3200" b="1" dirty="0" smtClean="0">
                <a:solidFill>
                  <a:srgbClr val="FFC200"/>
                </a:solidFill>
                <a:latin typeface="+mn-lt"/>
                <a:cs typeface="+mn-cs"/>
              </a:rPr>
              <a:t>Proper feed</a:t>
            </a:r>
          </a:p>
          <a:p>
            <a:pPr marL="514350" marR="0" lvl="0" indent="-514350" algn="l" defTabSz="914400" rtl="0" eaLnBrk="1" fontAlgn="base" latinLnBrk="0" hangingPunct="1">
              <a:lnSpc>
                <a:spcPct val="100000"/>
              </a:lnSpc>
              <a:spcBef>
                <a:spcPct val="20000"/>
              </a:spcBef>
              <a:spcAft>
                <a:spcPct val="0"/>
              </a:spcAft>
              <a:buClrTx/>
              <a:buSzTx/>
              <a:buFont typeface="+mj-lt"/>
              <a:buAutoNum type="arabicPeriod"/>
              <a:tabLst/>
              <a:defRPr/>
            </a:pPr>
            <a:r>
              <a:rPr kumimoji="0" lang="en-CA" sz="3200" b="1" i="0" u="none" strike="noStrike" kern="1200" cap="none" spc="0" normalizeH="0" baseline="0" noProof="0" dirty="0" smtClean="0">
                <a:ln>
                  <a:noFill/>
                </a:ln>
                <a:solidFill>
                  <a:srgbClr val="FFC200"/>
                </a:solidFill>
                <a:effectLst/>
                <a:uLnTx/>
                <a:uFillTx/>
                <a:latin typeface="+mn-lt"/>
                <a:ea typeface="+mn-ea"/>
                <a:cs typeface="+mn-cs"/>
              </a:rPr>
              <a:t>Clean feeders</a:t>
            </a:r>
          </a:p>
          <a:p>
            <a:pPr marL="514350" marR="0" lvl="0" indent="-514350" algn="l" defTabSz="914400" rtl="0" eaLnBrk="1" fontAlgn="base" latinLnBrk="0" hangingPunct="1">
              <a:lnSpc>
                <a:spcPct val="100000"/>
              </a:lnSpc>
              <a:spcBef>
                <a:spcPct val="20000"/>
              </a:spcBef>
              <a:spcAft>
                <a:spcPct val="0"/>
              </a:spcAft>
              <a:buClrTx/>
              <a:buSzTx/>
              <a:buFont typeface="+mj-lt"/>
              <a:buAutoNum type="arabicPeriod"/>
              <a:tabLst/>
              <a:defRPr/>
            </a:pPr>
            <a:r>
              <a:rPr kumimoji="0" lang="en-CA" sz="3200" b="1" i="0" u="none" strike="noStrike" kern="1200" cap="none" spc="0" normalizeH="0" baseline="0" noProof="0" dirty="0" smtClean="0">
                <a:ln>
                  <a:noFill/>
                </a:ln>
                <a:solidFill>
                  <a:srgbClr val="FFC200"/>
                </a:solidFill>
                <a:effectLst/>
                <a:uLnTx/>
                <a:uFillTx/>
                <a:latin typeface="+mn-lt"/>
                <a:ea typeface="+mn-ea"/>
                <a:cs typeface="+mn-cs"/>
              </a:rPr>
              <a:t>Little or no pesticides</a:t>
            </a:r>
          </a:p>
          <a:p>
            <a:pPr marL="514350" marR="0" lvl="0" indent="-514350" algn="l" defTabSz="914400" rtl="0" eaLnBrk="1" fontAlgn="base" latinLnBrk="0" hangingPunct="1">
              <a:lnSpc>
                <a:spcPct val="100000"/>
              </a:lnSpc>
              <a:spcBef>
                <a:spcPct val="20000"/>
              </a:spcBef>
              <a:spcAft>
                <a:spcPct val="0"/>
              </a:spcAft>
              <a:buClrTx/>
              <a:buSzTx/>
              <a:buFont typeface="+mj-lt"/>
              <a:buAutoNum type="arabicPeriod"/>
              <a:tabLst/>
              <a:defRPr/>
            </a:pPr>
            <a:r>
              <a:rPr kumimoji="0" lang="en-CA" sz="3200" b="1" i="0" u="none" strike="noStrike" kern="1200" cap="none" spc="0" normalizeH="0" baseline="0" noProof="0" dirty="0" smtClean="0">
                <a:ln>
                  <a:noFill/>
                </a:ln>
                <a:solidFill>
                  <a:srgbClr val="FFC200"/>
                </a:solidFill>
                <a:effectLst/>
                <a:uLnTx/>
                <a:uFillTx/>
                <a:latin typeface="+mn-lt"/>
                <a:ea typeface="+mn-ea"/>
                <a:cs typeface="+mn-cs"/>
              </a:rPr>
              <a:t>Absence of cats</a:t>
            </a:r>
          </a:p>
          <a:p>
            <a:pPr marL="514350" marR="0" lvl="0" indent="-514350" algn="l" defTabSz="914400" rtl="0" eaLnBrk="1" fontAlgn="base" latinLnBrk="0" hangingPunct="1">
              <a:lnSpc>
                <a:spcPct val="100000"/>
              </a:lnSpc>
              <a:spcBef>
                <a:spcPct val="20000"/>
              </a:spcBef>
              <a:spcAft>
                <a:spcPct val="0"/>
              </a:spcAft>
              <a:buClrTx/>
              <a:buSzTx/>
              <a:buFont typeface="+mj-lt"/>
              <a:buAutoNum type="arabicPeriod"/>
              <a:tabLst/>
              <a:defRPr/>
            </a:pPr>
            <a:r>
              <a:rPr kumimoji="0" lang="en-CA" sz="3200" b="1" i="0" u="none" strike="noStrike" kern="1200" cap="none" spc="0" normalizeH="0" baseline="0" noProof="0" dirty="0" smtClean="0">
                <a:ln>
                  <a:noFill/>
                </a:ln>
                <a:solidFill>
                  <a:srgbClr val="FFC200"/>
                </a:solidFill>
                <a:effectLst/>
                <a:uLnTx/>
                <a:uFillTx/>
                <a:latin typeface="+mn-lt"/>
                <a:ea typeface="+mn-ea"/>
                <a:cs typeface="+mn-cs"/>
              </a:rPr>
              <a:t>Safety from windows</a:t>
            </a:r>
          </a:p>
        </p:txBody>
      </p:sp>
    </p:spTree>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a:xfrm>
            <a:off x="457200" y="533400"/>
            <a:ext cx="8229600" cy="715962"/>
          </a:xfrm>
          <a:noFill/>
          <a:ln w="9525">
            <a:noFill/>
            <a:miter lim="800000"/>
            <a:headEnd/>
            <a:tailEnd/>
          </a:ln>
        </p:spPr>
        <p:txBody>
          <a:bodyPr vert="horz" wrap="square" lIns="91440" tIns="45720" rIns="91440" bIns="45720" numCol="1" anchor="t" anchorCtr="0" compatLnSpc="1">
            <a:prstTxWarp prst="textNoShape">
              <a:avLst/>
            </a:prstTxWarp>
          </a:bodyPr>
          <a:lstStyle/>
          <a:p>
            <a:pPr eaLnBrk="1" hangingPunct="1">
              <a:spcBef>
                <a:spcPct val="20000"/>
              </a:spcBef>
            </a:pPr>
            <a:r>
              <a:rPr lang="en-CA" sz="4000" b="1" dirty="0" smtClean="0">
                <a:solidFill>
                  <a:srgbClr val="FFC200"/>
                </a:solidFill>
                <a:latin typeface="+mn-lt"/>
                <a:ea typeface="+mn-ea"/>
                <a:cs typeface="+mn-cs"/>
              </a:rPr>
              <a:t>Consider 4:  How you address impacts</a:t>
            </a:r>
          </a:p>
        </p:txBody>
      </p:sp>
      <p:sp>
        <p:nvSpPr>
          <p:cNvPr id="24579" name="Content Placeholder 2"/>
          <p:cNvSpPr>
            <a:spLocks noGrp="1"/>
          </p:cNvSpPr>
          <p:nvPr>
            <p:ph idx="1"/>
          </p:nvPr>
        </p:nvSpPr>
        <p:spPr>
          <a:xfrm>
            <a:off x="457200" y="1524000"/>
            <a:ext cx="8382000" cy="4953000"/>
          </a:xfrm>
        </p:spPr>
        <p:txBody>
          <a:bodyPr/>
          <a:lstStyle/>
          <a:p>
            <a:pPr marL="514350" indent="-514350" eaLnBrk="1" hangingPunct="1">
              <a:buNone/>
            </a:pPr>
            <a:r>
              <a:rPr lang="en-CA" b="1" u="sng" dirty="0" smtClean="0">
                <a:solidFill>
                  <a:srgbClr val="FFC200"/>
                </a:solidFill>
              </a:rPr>
              <a:t>Every</a:t>
            </a:r>
            <a:r>
              <a:rPr lang="en-CA" b="1" dirty="0" smtClean="0">
                <a:solidFill>
                  <a:srgbClr val="FFC200"/>
                </a:solidFill>
              </a:rPr>
              <a:t> supply chain has environmental impacts.</a:t>
            </a:r>
          </a:p>
          <a:p>
            <a:pPr lvl="1" eaLnBrk="1" hangingPunct="1"/>
            <a:r>
              <a:rPr lang="en-CA" b="1" dirty="0" smtClean="0">
                <a:solidFill>
                  <a:srgbClr val="FFC200"/>
                </a:solidFill>
              </a:rPr>
              <a:t>Acknowledge openly your use of water, energy, material inputs, etc.</a:t>
            </a:r>
          </a:p>
          <a:p>
            <a:pPr lvl="1" eaLnBrk="1" hangingPunct="1"/>
            <a:r>
              <a:rPr lang="en-CA" b="1" dirty="0" smtClean="0">
                <a:solidFill>
                  <a:srgbClr val="FFC200"/>
                </a:solidFill>
              </a:rPr>
              <a:t>Assess the biggest impacts</a:t>
            </a:r>
          </a:p>
          <a:p>
            <a:pPr lvl="1" eaLnBrk="1" hangingPunct="1"/>
            <a:r>
              <a:rPr lang="en-CA" b="1" dirty="0" smtClean="0">
                <a:solidFill>
                  <a:srgbClr val="FFC200"/>
                </a:solidFill>
              </a:rPr>
              <a:t>Begin to take steps to reduce/conserve</a:t>
            </a:r>
          </a:p>
          <a:p>
            <a:pPr lvl="1" eaLnBrk="1" hangingPunct="1"/>
            <a:r>
              <a:rPr lang="en-CA" b="1" dirty="0" smtClean="0">
                <a:solidFill>
                  <a:srgbClr val="FFC200"/>
                </a:solidFill>
              </a:rPr>
              <a:t>Companies open to posting on-line their  challenges and actions...</a:t>
            </a:r>
          </a:p>
          <a:p>
            <a:pPr lvl="2" eaLnBrk="1" hangingPunct="1"/>
            <a:r>
              <a:rPr lang="en-CA" b="1" dirty="0" smtClean="0">
                <a:solidFill>
                  <a:srgbClr val="FFC200"/>
                </a:solidFill>
              </a:rPr>
              <a:t>rarely faced boycotts</a:t>
            </a:r>
          </a:p>
          <a:p>
            <a:pPr lvl="2" eaLnBrk="1" hangingPunct="1"/>
            <a:r>
              <a:rPr lang="en-CA" b="1" dirty="0" smtClean="0">
                <a:solidFill>
                  <a:srgbClr val="FFC200"/>
                </a:solidFill>
              </a:rPr>
              <a:t>held/gained market share</a:t>
            </a:r>
          </a:p>
          <a:p>
            <a:pPr lvl="2" eaLnBrk="1" hangingPunct="1"/>
            <a:r>
              <a:rPr lang="en-CA" b="1" dirty="0" smtClean="0">
                <a:solidFill>
                  <a:srgbClr val="FFC200"/>
                </a:solidFill>
              </a:rPr>
              <a:t>had NGOs as friends &amp; </a:t>
            </a:r>
            <a:r>
              <a:rPr lang="en-CA" b="1" dirty="0" err="1" smtClean="0">
                <a:solidFill>
                  <a:srgbClr val="FFC200"/>
                </a:solidFill>
              </a:rPr>
              <a:t>mktg</a:t>
            </a:r>
            <a:r>
              <a:rPr lang="en-CA" b="1" dirty="0" smtClean="0">
                <a:solidFill>
                  <a:srgbClr val="FFC200"/>
                </a:solidFill>
              </a:rPr>
              <a:t> partners</a:t>
            </a:r>
          </a:p>
        </p:txBody>
      </p:sp>
    </p:spTree>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a:xfrm>
            <a:off x="457200" y="579438"/>
            <a:ext cx="8229600" cy="715962"/>
          </a:xfrm>
          <a:noFill/>
          <a:ln w="9525">
            <a:noFill/>
            <a:miter lim="800000"/>
            <a:headEnd/>
            <a:tailEnd/>
          </a:ln>
        </p:spPr>
        <p:txBody>
          <a:bodyPr vert="horz" wrap="square" lIns="91440" tIns="45720" rIns="91440" bIns="45720" numCol="1" anchor="t" anchorCtr="0" compatLnSpc="1">
            <a:prstTxWarp prst="textNoShape">
              <a:avLst/>
            </a:prstTxWarp>
          </a:bodyPr>
          <a:lstStyle/>
          <a:p>
            <a:pPr eaLnBrk="1" hangingPunct="1">
              <a:spcBef>
                <a:spcPct val="20000"/>
              </a:spcBef>
            </a:pPr>
            <a:r>
              <a:rPr lang="en-CA" sz="4000" b="1" dirty="0" smtClean="0">
                <a:solidFill>
                  <a:srgbClr val="FFC200"/>
                </a:solidFill>
                <a:latin typeface="+mn-lt"/>
                <a:ea typeface="+mn-ea"/>
                <a:cs typeface="+mn-cs"/>
              </a:rPr>
              <a:t>Forward-looking risk reduction</a:t>
            </a:r>
          </a:p>
        </p:txBody>
      </p:sp>
      <p:sp>
        <p:nvSpPr>
          <p:cNvPr id="24579" name="Content Placeholder 2"/>
          <p:cNvSpPr>
            <a:spLocks noGrp="1"/>
          </p:cNvSpPr>
          <p:nvPr>
            <p:ph idx="1"/>
          </p:nvPr>
        </p:nvSpPr>
        <p:spPr>
          <a:xfrm>
            <a:off x="1752600" y="1981200"/>
            <a:ext cx="5943600" cy="2362200"/>
          </a:xfrm>
        </p:spPr>
        <p:txBody>
          <a:bodyPr/>
          <a:lstStyle/>
          <a:p>
            <a:pPr marL="514350" indent="-514350" eaLnBrk="1" hangingPunct="1">
              <a:buFont typeface="+mj-lt"/>
              <a:buAutoNum type="arabicPeriod"/>
            </a:pPr>
            <a:r>
              <a:rPr lang="en-CA" b="1" dirty="0" smtClean="0">
                <a:solidFill>
                  <a:srgbClr val="FFC200"/>
                </a:solidFill>
              </a:rPr>
              <a:t>Support scientific research</a:t>
            </a:r>
          </a:p>
          <a:p>
            <a:pPr marL="514350" indent="-514350" eaLnBrk="1" hangingPunct="1">
              <a:buFont typeface="+mj-lt"/>
              <a:buAutoNum type="arabicPeriod"/>
            </a:pPr>
            <a:r>
              <a:rPr lang="en-CA" b="1" dirty="0" smtClean="0">
                <a:solidFill>
                  <a:srgbClr val="FFC200"/>
                </a:solidFill>
              </a:rPr>
              <a:t>Provide sound information</a:t>
            </a:r>
          </a:p>
          <a:p>
            <a:pPr marL="514350" indent="-514350" eaLnBrk="1" hangingPunct="1">
              <a:buFont typeface="+mj-lt"/>
              <a:buAutoNum type="arabicPeriod"/>
            </a:pPr>
            <a:r>
              <a:rPr lang="en-CA" b="1" dirty="0" smtClean="0">
                <a:solidFill>
                  <a:srgbClr val="FFC200"/>
                </a:solidFill>
              </a:rPr>
              <a:t>Acknowledge your impacts</a:t>
            </a:r>
          </a:p>
          <a:p>
            <a:pPr marL="514350" indent="-514350" eaLnBrk="1" hangingPunct="1">
              <a:buFont typeface="+mj-lt"/>
              <a:buAutoNum type="arabicPeriod"/>
            </a:pPr>
            <a:r>
              <a:rPr lang="en-CA" b="1" dirty="0" smtClean="0">
                <a:solidFill>
                  <a:srgbClr val="FFC200"/>
                </a:solidFill>
              </a:rPr>
              <a:t>Start to take action</a:t>
            </a:r>
          </a:p>
        </p:txBody>
      </p:sp>
    </p:spTree>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1"/>
          <p:cNvSpPr>
            <a:spLocks noChangeArrowheads="1"/>
          </p:cNvSpPr>
          <p:nvPr/>
        </p:nvSpPr>
        <p:spPr bwMode="auto">
          <a:xfrm>
            <a:off x="0" y="0"/>
            <a:ext cx="9144000" cy="457200"/>
          </a:xfrm>
          <a:prstGeom prst="rect">
            <a:avLst/>
          </a:prstGeom>
          <a:noFill/>
          <a:ln w="9525">
            <a:noFill/>
            <a:miter lim="800000"/>
            <a:headEnd/>
            <a:tailEnd/>
          </a:ln>
        </p:spPr>
        <p:txBody>
          <a:bodyPr wrap="none" anchor="ctr">
            <a:spAutoFit/>
          </a:bodyPr>
          <a:lstStyle/>
          <a:p>
            <a:r>
              <a:rPr lang="en-CA" sz="1100">
                <a:solidFill>
                  <a:srgbClr val="1F497D"/>
                </a:solidFill>
                <a:latin typeface="Calibri" pitchFamily="34" charset="0"/>
                <a:ea typeface="Calibri" pitchFamily="34" charset="0"/>
                <a:cs typeface="Times New Roman" pitchFamily="18" charset="0"/>
              </a:rPr>
              <a:t>Birds, bytes and breakthrough technology</a:t>
            </a:r>
            <a:endParaRPr lang="en-CA">
              <a:ea typeface="Calibri" pitchFamily="34" charset="0"/>
            </a:endParaRPr>
          </a:p>
        </p:txBody>
      </p:sp>
      <p:sp>
        <p:nvSpPr>
          <p:cNvPr id="11267" name="Rectangle 2"/>
          <p:cNvSpPr>
            <a:spLocks noChangeArrowheads="1"/>
          </p:cNvSpPr>
          <p:nvPr/>
        </p:nvSpPr>
        <p:spPr bwMode="auto">
          <a:xfrm>
            <a:off x="0" y="0"/>
            <a:ext cx="9144000" cy="457200"/>
          </a:xfrm>
          <a:prstGeom prst="rect">
            <a:avLst/>
          </a:prstGeom>
          <a:noFill/>
          <a:ln w="9525">
            <a:noFill/>
            <a:miter lim="800000"/>
            <a:headEnd/>
            <a:tailEnd/>
          </a:ln>
        </p:spPr>
        <p:txBody>
          <a:bodyPr wrap="none" anchor="ctr">
            <a:spAutoFit/>
          </a:bodyPr>
          <a:lstStyle/>
          <a:p>
            <a:r>
              <a:rPr lang="en-CA" sz="1100">
                <a:solidFill>
                  <a:srgbClr val="1F497D"/>
                </a:solidFill>
                <a:latin typeface="Calibri" pitchFamily="34" charset="0"/>
                <a:ea typeface="Calibri" pitchFamily="34" charset="0"/>
                <a:cs typeface="Times New Roman" pitchFamily="18" charset="0"/>
              </a:rPr>
              <a:t>Birds, bytes and breakthrough technology</a:t>
            </a:r>
            <a:endParaRPr lang="en-CA">
              <a:ea typeface="Calibri" pitchFamily="34" charset="0"/>
            </a:endParaRPr>
          </a:p>
        </p:txBody>
      </p:sp>
      <p:sp>
        <p:nvSpPr>
          <p:cNvPr id="11268" name="Rectangle 3"/>
          <p:cNvSpPr>
            <a:spLocks noChangeArrowheads="1"/>
          </p:cNvSpPr>
          <p:nvPr/>
        </p:nvSpPr>
        <p:spPr bwMode="auto">
          <a:xfrm>
            <a:off x="0" y="0"/>
            <a:ext cx="9144000" cy="457200"/>
          </a:xfrm>
          <a:prstGeom prst="rect">
            <a:avLst/>
          </a:prstGeom>
          <a:noFill/>
          <a:ln w="9525">
            <a:noFill/>
            <a:miter lim="800000"/>
            <a:headEnd/>
            <a:tailEnd/>
          </a:ln>
        </p:spPr>
        <p:txBody>
          <a:bodyPr wrap="none" anchor="ctr">
            <a:spAutoFit/>
          </a:bodyPr>
          <a:lstStyle/>
          <a:p>
            <a:r>
              <a:rPr lang="en-CA" sz="1100">
                <a:solidFill>
                  <a:srgbClr val="1F497D"/>
                </a:solidFill>
                <a:latin typeface="Calibri" pitchFamily="34" charset="0"/>
                <a:ea typeface="Calibri" pitchFamily="34" charset="0"/>
                <a:cs typeface="Times New Roman" pitchFamily="18" charset="0"/>
              </a:rPr>
              <a:t>Birds, bytes and breakthrough technology</a:t>
            </a:r>
            <a:endParaRPr lang="en-CA">
              <a:ea typeface="Calibri" pitchFamily="34" charset="0"/>
            </a:endParaRPr>
          </a:p>
        </p:txBody>
      </p:sp>
      <p:pic>
        <p:nvPicPr>
          <p:cNvPr id="11269" name="Picture 4" descr="BSCSlide2.jpg"/>
          <p:cNvPicPr>
            <a:picLocks noChangeAspect="1"/>
          </p:cNvPicPr>
          <p:nvPr/>
        </p:nvPicPr>
        <p:blipFill>
          <a:blip r:embed="rId3" cstate="print"/>
          <a:srcRect/>
          <a:stretch>
            <a:fillRect/>
          </a:stretch>
        </p:blipFill>
        <p:spPr bwMode="auto">
          <a:xfrm>
            <a:off x="2286000" y="2133600"/>
            <a:ext cx="4572000" cy="3582549"/>
          </a:xfrm>
          <a:prstGeom prst="rect">
            <a:avLst/>
          </a:prstGeom>
          <a:solidFill>
            <a:schemeClr val="tx1">
              <a:alpha val="50000"/>
            </a:schemeClr>
          </a:solidFill>
          <a:ln w="9525">
            <a:noFill/>
            <a:miter lim="800000"/>
            <a:headEnd/>
            <a:tailEnd/>
          </a:ln>
        </p:spPr>
      </p:pic>
      <p:sp>
        <p:nvSpPr>
          <p:cNvPr id="11270" name="Title 1"/>
          <p:cNvSpPr>
            <a:spLocks noGrp="1"/>
          </p:cNvSpPr>
          <p:nvPr>
            <p:ph type="ctrTitle"/>
          </p:nvPr>
        </p:nvSpPr>
        <p:spPr>
          <a:xfrm>
            <a:off x="0" y="0"/>
            <a:ext cx="9144000" cy="1905000"/>
          </a:xfrm>
          <a:solidFill>
            <a:schemeClr val="tx1">
              <a:alpha val="36862"/>
            </a:schemeClr>
          </a:solidFill>
        </p:spPr>
        <p:txBody>
          <a:bodyPr/>
          <a:lstStyle/>
          <a:p>
            <a:pPr eaLnBrk="1" hangingPunct="1"/>
            <a:r>
              <a:rPr lang="en-US" b="1" i="1" dirty="0" smtClean="0">
                <a:solidFill>
                  <a:srgbClr val="FFC300"/>
                </a:solidFill>
                <a:latin typeface="Arial" pitchFamily="34" charset="0"/>
                <a:cs typeface="Arial" pitchFamily="34" charset="0"/>
              </a:rPr>
              <a:t>We Fly Together</a:t>
            </a:r>
            <a:br>
              <a:rPr lang="en-US" b="1" i="1" dirty="0" smtClean="0">
                <a:solidFill>
                  <a:srgbClr val="FFC300"/>
                </a:solidFill>
                <a:latin typeface="Arial" pitchFamily="34" charset="0"/>
                <a:cs typeface="Arial" pitchFamily="34" charset="0"/>
              </a:rPr>
            </a:br>
            <a:r>
              <a:rPr lang="en-US" sz="2400" b="1" dirty="0" smtClean="0">
                <a:solidFill>
                  <a:srgbClr val="FFC300"/>
                </a:solidFill>
                <a:latin typeface="Arial" pitchFamily="34" charset="0"/>
                <a:cs typeface="Arial" pitchFamily="34" charset="0"/>
              </a:rPr>
              <a:t>Connections between the Bird-feeding Industry</a:t>
            </a:r>
            <a:br>
              <a:rPr lang="en-US" sz="2400" b="1" dirty="0" smtClean="0">
                <a:solidFill>
                  <a:srgbClr val="FFC300"/>
                </a:solidFill>
                <a:latin typeface="Arial" pitchFamily="34" charset="0"/>
                <a:cs typeface="Arial" pitchFamily="34" charset="0"/>
              </a:rPr>
            </a:br>
            <a:r>
              <a:rPr lang="en-US" sz="2400" b="1" dirty="0" smtClean="0">
                <a:solidFill>
                  <a:srgbClr val="FFC300"/>
                </a:solidFill>
                <a:latin typeface="Arial" pitchFamily="34" charset="0"/>
                <a:cs typeface="Arial" pitchFamily="34" charset="0"/>
              </a:rPr>
              <a:t>and</a:t>
            </a:r>
            <a:br>
              <a:rPr lang="en-US" sz="2400" b="1" dirty="0" smtClean="0">
                <a:solidFill>
                  <a:srgbClr val="FFC300"/>
                </a:solidFill>
                <a:latin typeface="Arial" pitchFamily="34" charset="0"/>
                <a:cs typeface="Arial" pitchFamily="34" charset="0"/>
              </a:rPr>
            </a:br>
            <a:r>
              <a:rPr lang="en-US" sz="2400" b="1" dirty="0" smtClean="0">
                <a:solidFill>
                  <a:srgbClr val="FFC300"/>
                </a:solidFill>
                <a:latin typeface="Arial" pitchFamily="34" charset="0"/>
                <a:cs typeface="Arial" pitchFamily="34" charset="0"/>
              </a:rPr>
              <a:t>Bird Groups in North America</a:t>
            </a:r>
          </a:p>
        </p:txBody>
      </p:sp>
      <p:sp>
        <p:nvSpPr>
          <p:cNvPr id="4" name="TextBox 3"/>
          <p:cNvSpPr txBox="1"/>
          <p:nvPr/>
        </p:nvSpPr>
        <p:spPr>
          <a:xfrm>
            <a:off x="0" y="5867400"/>
            <a:ext cx="2362200" cy="990600"/>
          </a:xfrm>
          <a:prstGeom prst="rect">
            <a:avLst/>
          </a:prstGeom>
          <a:solidFill>
            <a:schemeClr val="tx1">
              <a:alpha val="50000"/>
            </a:schemeClr>
          </a:solidFill>
          <a:ln w="9525">
            <a:noFill/>
            <a:miter lim="800000"/>
            <a:headEnd/>
            <a:tailEnd/>
          </a:ln>
        </p:spPr>
        <p:txBody>
          <a:bodyPr anchor="ctr"/>
          <a:lstStyle/>
          <a:p>
            <a:pPr algn="ctr">
              <a:defRPr/>
            </a:pPr>
            <a:r>
              <a:rPr lang="en-CA" sz="2400" b="1" dirty="0">
                <a:solidFill>
                  <a:srgbClr val="FFC300"/>
                </a:solidFill>
                <a:ea typeface="+mj-ea"/>
              </a:rPr>
              <a:t>Steven Price</a:t>
            </a:r>
          </a:p>
          <a:p>
            <a:pPr algn="ctr">
              <a:defRPr/>
            </a:pPr>
            <a:r>
              <a:rPr lang="en-CA" sz="2000" b="1" dirty="0" smtClean="0">
                <a:solidFill>
                  <a:srgbClr val="FFC300"/>
                </a:solidFill>
                <a:ea typeface="+mj-ea"/>
              </a:rPr>
              <a:t>President</a:t>
            </a:r>
          </a:p>
          <a:p>
            <a:pPr algn="ctr">
              <a:defRPr/>
            </a:pPr>
            <a:r>
              <a:rPr lang="en-CA" sz="2000" b="1" dirty="0" smtClean="0">
                <a:solidFill>
                  <a:srgbClr val="FFC300"/>
                </a:solidFill>
                <a:ea typeface="+mj-ea"/>
              </a:rPr>
              <a:t>birdscanada.org</a:t>
            </a:r>
            <a:endParaRPr lang="en-CA" sz="2000" b="1" dirty="0">
              <a:solidFill>
                <a:srgbClr val="FFC300"/>
              </a:solidFill>
              <a:ea typeface="+mj-ea"/>
            </a:endParaRPr>
          </a:p>
        </p:txBody>
      </p:sp>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a:xfrm>
            <a:off x="457200" y="2057400"/>
            <a:ext cx="8153400" cy="3810000"/>
          </a:xfrm>
          <a:prstGeom prst="rect">
            <a:avLst/>
          </a:prstGeom>
        </p:spPr>
        <p:txBody>
          <a:bodyPr/>
          <a:lstStyle/>
          <a:p>
            <a:pPr marL="342900" indent="-342900" algn="r">
              <a:spcBef>
                <a:spcPct val="20000"/>
              </a:spcBef>
              <a:defRPr/>
            </a:pPr>
            <a:r>
              <a:rPr lang="en-CA" sz="2800" b="1" dirty="0">
                <a:solidFill>
                  <a:srgbClr val="FFC000"/>
                </a:solidFill>
                <a:latin typeface="+mn-lt"/>
                <a:cs typeface="+mn-cs"/>
              </a:rPr>
              <a:t>PRESENTATION</a:t>
            </a:r>
          </a:p>
          <a:p>
            <a:pPr marL="342900" indent="-342900" algn="r">
              <a:spcBef>
                <a:spcPct val="20000"/>
              </a:spcBef>
              <a:defRPr/>
            </a:pPr>
            <a:r>
              <a:rPr lang="en-CA" sz="2800" b="1" dirty="0">
                <a:solidFill>
                  <a:srgbClr val="FFC000"/>
                </a:solidFill>
                <a:latin typeface="+mn-lt"/>
                <a:cs typeface="+mn-cs"/>
              </a:rPr>
              <a:t> SUMMARY</a:t>
            </a:r>
          </a:p>
          <a:p>
            <a:pPr marL="342900" indent="-342900" algn="r">
              <a:spcBef>
                <a:spcPct val="20000"/>
              </a:spcBef>
              <a:defRPr/>
            </a:pPr>
            <a:endParaRPr lang="en-CA" sz="1200" b="1" dirty="0">
              <a:solidFill>
                <a:srgbClr val="FFC000"/>
              </a:solidFill>
              <a:latin typeface="+mn-lt"/>
              <a:cs typeface="+mn-cs"/>
            </a:endParaRPr>
          </a:p>
          <a:p>
            <a:pPr marL="857250" indent="-419100" algn="r">
              <a:spcBef>
                <a:spcPct val="20000"/>
              </a:spcBef>
              <a:buFont typeface="+mj-lt"/>
              <a:buAutoNum type="romanUcPeriod"/>
              <a:defRPr/>
            </a:pPr>
            <a:r>
              <a:rPr lang="en-CA" sz="2800" b="1" dirty="0" smtClean="0">
                <a:solidFill>
                  <a:srgbClr val="FFC000"/>
                </a:solidFill>
                <a:latin typeface="+mn-lt"/>
                <a:cs typeface="+mn-cs"/>
              </a:rPr>
              <a:t>What is Bird Studies Canada?</a:t>
            </a:r>
            <a:endParaRPr lang="en-CA" sz="2800" b="1" dirty="0">
              <a:solidFill>
                <a:srgbClr val="FFC000"/>
              </a:solidFill>
              <a:latin typeface="+mn-lt"/>
              <a:cs typeface="+mn-cs"/>
            </a:endParaRPr>
          </a:p>
          <a:p>
            <a:pPr marL="857250" indent="-582613" algn="r">
              <a:spcBef>
                <a:spcPct val="20000"/>
              </a:spcBef>
              <a:buFont typeface="+mj-lt"/>
              <a:buAutoNum type="romanUcPeriod"/>
              <a:defRPr/>
            </a:pPr>
            <a:r>
              <a:rPr lang="en-CA" sz="2800" b="1" dirty="0" smtClean="0">
                <a:solidFill>
                  <a:srgbClr val="FFC000"/>
                </a:solidFill>
                <a:latin typeface="+mn-lt"/>
                <a:cs typeface="+mn-cs"/>
              </a:rPr>
              <a:t>Our common audience</a:t>
            </a:r>
          </a:p>
          <a:p>
            <a:pPr marL="857250" indent="-582613" algn="r">
              <a:spcBef>
                <a:spcPct val="20000"/>
              </a:spcBef>
              <a:buFont typeface="+mj-lt"/>
              <a:buAutoNum type="romanUcPeriod"/>
              <a:defRPr/>
            </a:pPr>
            <a:r>
              <a:rPr lang="en-CA" sz="2800" b="1" dirty="0" smtClean="0">
                <a:solidFill>
                  <a:srgbClr val="FFC000"/>
                </a:solidFill>
                <a:latin typeface="+mn-lt"/>
                <a:cs typeface="+mn-cs"/>
              </a:rPr>
              <a:t>Benefits and Challenges of Bird Feeding</a:t>
            </a:r>
            <a:endParaRPr lang="en-CA" sz="2800" b="1" dirty="0">
              <a:solidFill>
                <a:srgbClr val="FFC000"/>
              </a:solidFill>
              <a:latin typeface="+mn-lt"/>
              <a:cs typeface="+mn-cs"/>
            </a:endParaRPr>
          </a:p>
          <a:p>
            <a:pPr marL="857250" indent="-674688" algn="r">
              <a:spcBef>
                <a:spcPct val="20000"/>
              </a:spcBef>
              <a:buFont typeface="+mj-lt"/>
              <a:buAutoNum type="romanUcPeriod"/>
              <a:defRPr/>
            </a:pPr>
            <a:r>
              <a:rPr lang="en-CA" sz="2800" b="1" dirty="0" smtClean="0">
                <a:solidFill>
                  <a:srgbClr val="FFC000"/>
                </a:solidFill>
                <a:latin typeface="+mn-lt"/>
                <a:cs typeface="+mn-cs"/>
              </a:rPr>
              <a:t>What have I learned from 30 years of conservation partnership with business?</a:t>
            </a:r>
            <a:endParaRPr lang="en-CA" sz="2800" b="1" dirty="0">
              <a:solidFill>
                <a:srgbClr val="FFC000"/>
              </a:solidFill>
              <a:latin typeface="+mn-lt"/>
              <a:cs typeface="+mn-cs"/>
            </a:endParaRPr>
          </a:p>
        </p:txBody>
      </p:sp>
      <p:sp>
        <p:nvSpPr>
          <p:cNvPr id="6" name="Rounded Rectangle 5"/>
          <p:cNvSpPr/>
          <p:nvPr/>
        </p:nvSpPr>
        <p:spPr>
          <a:xfrm>
            <a:off x="3581400" y="3338945"/>
            <a:ext cx="5105400" cy="457200"/>
          </a:xfrm>
          <a:prstGeom prst="round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2" descr="I:\photos\pfw\2009-10 Season\Rob Mueller Hands6.jpg"/>
          <p:cNvPicPr>
            <a:picLocks noChangeAspect="1" noChangeArrowheads="1"/>
          </p:cNvPicPr>
          <p:nvPr/>
        </p:nvPicPr>
        <p:blipFill>
          <a:blip r:embed="rId2" cstate="print"/>
          <a:srcRect/>
          <a:stretch>
            <a:fillRect/>
          </a:stretch>
        </p:blipFill>
        <p:spPr bwMode="auto">
          <a:xfrm>
            <a:off x="0" y="0"/>
            <a:ext cx="4267200" cy="3201907"/>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txBox="1">
            <a:spLocks noChangeArrowheads="1"/>
          </p:cNvSpPr>
          <p:nvPr/>
        </p:nvSpPr>
        <p:spPr>
          <a:xfrm>
            <a:off x="381000" y="533400"/>
            <a:ext cx="8229600" cy="1143000"/>
          </a:xfrm>
          <a:prstGeom prst="rect">
            <a:avLst/>
          </a:prstGeom>
        </p:spPr>
        <p:txBody>
          <a:bodyPr/>
          <a:lstStyle/>
          <a:p>
            <a:pPr algn="ctr" fontAlgn="auto">
              <a:spcAft>
                <a:spcPts val="0"/>
              </a:spcAft>
              <a:defRPr/>
            </a:pPr>
            <a:r>
              <a:rPr lang="en-US" sz="4000" b="1" dirty="0">
                <a:solidFill>
                  <a:srgbClr val="FFC000"/>
                </a:solidFill>
                <a:ea typeface="+mj-ea"/>
              </a:rPr>
              <a:t>Canada’s national charity for bird science and conservation</a:t>
            </a:r>
          </a:p>
        </p:txBody>
      </p:sp>
      <p:pic>
        <p:nvPicPr>
          <p:cNvPr id="12291" name="Picture 5" descr="BSCSign.jpg"/>
          <p:cNvPicPr>
            <a:picLocks noChangeAspect="1"/>
          </p:cNvPicPr>
          <p:nvPr/>
        </p:nvPicPr>
        <p:blipFill>
          <a:blip r:embed="rId3" cstate="print"/>
          <a:srcRect/>
          <a:stretch>
            <a:fillRect/>
          </a:stretch>
        </p:blipFill>
        <p:spPr bwMode="auto">
          <a:xfrm>
            <a:off x="1143000" y="1965325"/>
            <a:ext cx="6994525" cy="374967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txBox="1">
            <a:spLocks noChangeArrowheads="1"/>
          </p:cNvSpPr>
          <p:nvPr/>
        </p:nvSpPr>
        <p:spPr>
          <a:xfrm>
            <a:off x="381000" y="533400"/>
            <a:ext cx="8229600" cy="1143000"/>
          </a:xfrm>
          <a:prstGeom prst="rect">
            <a:avLst/>
          </a:prstGeom>
        </p:spPr>
        <p:txBody>
          <a:bodyPr/>
          <a:lstStyle/>
          <a:p>
            <a:pPr algn="ctr" fontAlgn="auto">
              <a:spcAft>
                <a:spcPts val="0"/>
              </a:spcAft>
              <a:defRPr/>
            </a:pPr>
            <a:r>
              <a:rPr lang="en-US" sz="4000" b="1" dirty="0" err="1">
                <a:solidFill>
                  <a:srgbClr val="FFC000"/>
                </a:solidFill>
                <a:ea typeface="+mj-ea"/>
              </a:rPr>
              <a:t>BSC’s</a:t>
            </a:r>
            <a:r>
              <a:rPr lang="en-US" sz="4000" b="1" dirty="0">
                <a:solidFill>
                  <a:srgbClr val="FFC000"/>
                </a:solidFill>
                <a:ea typeface="+mj-ea"/>
              </a:rPr>
              <a:t> Mission</a:t>
            </a:r>
          </a:p>
        </p:txBody>
      </p:sp>
      <p:pic>
        <p:nvPicPr>
          <p:cNvPr id="13315" name="Picture 7" descr="03"/>
          <p:cNvPicPr>
            <a:picLocks noChangeAspect="1" noChangeArrowheads="1"/>
          </p:cNvPicPr>
          <p:nvPr/>
        </p:nvPicPr>
        <p:blipFill>
          <a:blip r:embed="rId3" cstate="print"/>
          <a:srcRect/>
          <a:stretch>
            <a:fillRect/>
          </a:stretch>
        </p:blipFill>
        <p:spPr bwMode="auto">
          <a:xfrm>
            <a:off x="1371600" y="1344613"/>
            <a:ext cx="6400800" cy="4348162"/>
          </a:xfrm>
          <a:prstGeom prst="rect">
            <a:avLst/>
          </a:prstGeom>
          <a:noFill/>
          <a:ln w="9525">
            <a:noFill/>
            <a:miter lim="800000"/>
            <a:headEnd/>
            <a:tailEnd/>
          </a:ln>
        </p:spPr>
      </p:pic>
      <p:sp>
        <p:nvSpPr>
          <p:cNvPr id="5" name="Rectangle 5"/>
          <p:cNvSpPr txBox="1">
            <a:spLocks noChangeArrowheads="1"/>
          </p:cNvSpPr>
          <p:nvPr/>
        </p:nvSpPr>
        <p:spPr>
          <a:xfrm>
            <a:off x="1447800" y="4267200"/>
            <a:ext cx="2438400" cy="1295400"/>
          </a:xfrm>
          <a:prstGeom prst="rect">
            <a:avLst/>
          </a:prstGeom>
        </p:spPr>
        <p:txBody>
          <a:bodyPr/>
          <a:lstStyle/>
          <a:p>
            <a:pPr fontAlgn="auto">
              <a:spcAft>
                <a:spcPts val="0"/>
              </a:spcAft>
              <a:defRPr/>
            </a:pPr>
            <a:r>
              <a:rPr lang="en-US" sz="2800" b="1" dirty="0">
                <a:solidFill>
                  <a:srgbClr val="FFC000"/>
                </a:solidFill>
                <a:ea typeface="+mj-ea"/>
              </a:rPr>
              <a:t>Understand</a:t>
            </a:r>
          </a:p>
          <a:p>
            <a:pPr fontAlgn="auto">
              <a:spcAft>
                <a:spcPts val="0"/>
              </a:spcAft>
              <a:defRPr/>
            </a:pPr>
            <a:r>
              <a:rPr lang="en-US" sz="2800" b="1" dirty="0">
                <a:solidFill>
                  <a:srgbClr val="FFC000"/>
                </a:solidFill>
                <a:ea typeface="+mj-ea"/>
              </a:rPr>
              <a:t>Appreciate</a:t>
            </a:r>
          </a:p>
          <a:p>
            <a:pPr fontAlgn="auto">
              <a:spcAft>
                <a:spcPts val="0"/>
              </a:spcAft>
              <a:defRPr/>
            </a:pPr>
            <a:r>
              <a:rPr lang="en-US" sz="2800" b="1" dirty="0">
                <a:solidFill>
                  <a:srgbClr val="FFC000"/>
                </a:solidFill>
                <a:ea typeface="+mj-ea"/>
              </a:rPr>
              <a:t>Conserve</a:t>
            </a:r>
          </a:p>
        </p:txBody>
      </p:sp>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p:txBody>
          <a:bodyPr/>
          <a:lstStyle/>
          <a:p>
            <a:pPr eaLnBrk="1" hangingPunct="1"/>
            <a:endParaRPr lang="en-US" smtClean="0"/>
          </a:p>
        </p:txBody>
      </p:sp>
      <p:sp>
        <p:nvSpPr>
          <p:cNvPr id="14339" name="Content Placeholder 2"/>
          <p:cNvSpPr>
            <a:spLocks noGrp="1"/>
          </p:cNvSpPr>
          <p:nvPr>
            <p:ph idx="1"/>
          </p:nvPr>
        </p:nvSpPr>
        <p:spPr/>
        <p:txBody>
          <a:bodyPr/>
          <a:lstStyle/>
          <a:p>
            <a:pPr eaLnBrk="1" hangingPunct="1"/>
            <a:endParaRPr lang="en-US" smtClean="0"/>
          </a:p>
        </p:txBody>
      </p:sp>
      <p:pic>
        <p:nvPicPr>
          <p:cNvPr id="14340" name="Picture 4" descr="PI to LP"/>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10" descr="STKI059_JFR"/>
          <p:cNvPicPr>
            <a:picLocks noChangeAspect="1" noChangeArrowheads="1"/>
          </p:cNvPicPr>
          <p:nvPr/>
        </p:nvPicPr>
        <p:blipFill>
          <a:blip r:embed="rId3" cstate="print"/>
          <a:srcRect/>
          <a:stretch>
            <a:fillRect/>
          </a:stretch>
        </p:blipFill>
        <p:spPr bwMode="auto">
          <a:xfrm>
            <a:off x="4495800" y="1143001"/>
            <a:ext cx="4648200" cy="3446892"/>
          </a:xfrm>
          <a:prstGeom prst="rect">
            <a:avLst/>
          </a:prstGeom>
          <a:noFill/>
          <a:ln w="9525">
            <a:noFill/>
            <a:miter lim="800000"/>
            <a:headEnd/>
            <a:tailEnd/>
          </a:ln>
        </p:spPr>
      </p:pic>
      <p:sp>
        <p:nvSpPr>
          <p:cNvPr id="4" name="Rectangle 5"/>
          <p:cNvSpPr txBox="1">
            <a:spLocks noChangeArrowheads="1"/>
          </p:cNvSpPr>
          <p:nvPr/>
        </p:nvSpPr>
        <p:spPr>
          <a:xfrm>
            <a:off x="381000" y="381000"/>
            <a:ext cx="8229600" cy="1143000"/>
          </a:xfrm>
          <a:prstGeom prst="rect">
            <a:avLst/>
          </a:prstGeom>
        </p:spPr>
        <p:txBody>
          <a:bodyPr/>
          <a:lstStyle/>
          <a:p>
            <a:pPr algn="ctr" fontAlgn="auto">
              <a:spcAft>
                <a:spcPts val="0"/>
              </a:spcAft>
              <a:defRPr/>
            </a:pPr>
            <a:r>
              <a:rPr lang="en-US" sz="4400" b="1" dirty="0">
                <a:solidFill>
                  <a:srgbClr val="FFC000"/>
                </a:solidFill>
                <a:ea typeface="+mj-ea"/>
              </a:rPr>
              <a:t>BirdLife Partner</a:t>
            </a:r>
          </a:p>
        </p:txBody>
      </p:sp>
      <p:pic>
        <p:nvPicPr>
          <p:cNvPr id="48130" name="Picture 2" descr="http://www.birdlife.org/sites/default/files/regions/BirdLifePartnershipMap_2015_Global.png"/>
          <p:cNvPicPr>
            <a:picLocks noChangeAspect="1" noChangeArrowheads="1"/>
          </p:cNvPicPr>
          <p:nvPr/>
        </p:nvPicPr>
        <p:blipFill>
          <a:blip r:embed="rId4" cstate="print"/>
          <a:srcRect/>
          <a:stretch>
            <a:fillRect/>
          </a:stretch>
        </p:blipFill>
        <p:spPr bwMode="auto">
          <a:xfrm>
            <a:off x="228600" y="3064398"/>
            <a:ext cx="5105400" cy="3613137"/>
          </a:xfrm>
          <a:prstGeom prst="rect">
            <a:avLst/>
          </a:prstGeom>
          <a:noFill/>
        </p:spPr>
      </p:pic>
      <p:grpSp>
        <p:nvGrpSpPr>
          <p:cNvPr id="9" name="Group 8"/>
          <p:cNvGrpSpPr/>
          <p:nvPr/>
        </p:nvGrpSpPr>
        <p:grpSpPr>
          <a:xfrm>
            <a:off x="228600" y="1295400"/>
            <a:ext cx="2362200" cy="1752600"/>
            <a:chOff x="304800" y="1295400"/>
            <a:chExt cx="2667000" cy="2209800"/>
          </a:xfrm>
        </p:grpSpPr>
        <p:sp>
          <p:nvSpPr>
            <p:cNvPr id="11" name="Rectangle 10"/>
            <p:cNvSpPr/>
            <p:nvPr/>
          </p:nvSpPr>
          <p:spPr>
            <a:xfrm>
              <a:off x="304800" y="1295400"/>
              <a:ext cx="2667000" cy="2209800"/>
            </a:xfrm>
            <a:prstGeom prst="rect">
              <a:avLst/>
            </a:prstGeom>
            <a:solidFill>
              <a:schemeClr val="tx2">
                <a:lumMod val="40000"/>
                <a:lumOff val="6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pic>
          <p:nvPicPr>
            <p:cNvPr id="14342" name="Picture 9" descr="BSC-BirdLife-logo-lock-up.tif"/>
            <p:cNvPicPr>
              <a:picLocks noChangeAspect="1"/>
            </p:cNvPicPr>
            <p:nvPr/>
          </p:nvPicPr>
          <p:blipFill>
            <a:blip r:embed="rId5" cstate="print"/>
            <a:srcRect/>
            <a:stretch>
              <a:fillRect/>
            </a:stretch>
          </p:blipFill>
          <p:spPr bwMode="auto">
            <a:xfrm>
              <a:off x="609600" y="1371600"/>
              <a:ext cx="2209800" cy="2076450"/>
            </a:xfrm>
            <a:prstGeom prst="rect">
              <a:avLst/>
            </a:prstGeom>
            <a:noFill/>
            <a:ln w="9525">
              <a:noFill/>
              <a:miter lim="800000"/>
              <a:headEnd/>
              <a:tailEnd/>
            </a:ln>
          </p:spPr>
        </p:pic>
      </p:grpSp>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a:xfrm>
            <a:off x="0" y="533400"/>
            <a:ext cx="4038600" cy="1752600"/>
          </a:xfrm>
        </p:spPr>
        <p:txBody>
          <a:bodyPr/>
          <a:lstStyle/>
          <a:p>
            <a:r>
              <a:rPr lang="en-US" b="1" smtClean="0">
                <a:solidFill>
                  <a:srgbClr val="FFC000"/>
                </a:solidFill>
                <a:latin typeface="Arial" pitchFamily="34" charset="0"/>
                <a:cs typeface="Arial" pitchFamily="34" charset="0"/>
              </a:rPr>
              <a:t>Important</a:t>
            </a:r>
            <a:br>
              <a:rPr lang="en-US" b="1" smtClean="0">
                <a:solidFill>
                  <a:srgbClr val="FFC000"/>
                </a:solidFill>
                <a:latin typeface="Arial" pitchFamily="34" charset="0"/>
                <a:cs typeface="Arial" pitchFamily="34" charset="0"/>
              </a:rPr>
            </a:br>
            <a:r>
              <a:rPr lang="en-US" b="1" smtClean="0">
                <a:solidFill>
                  <a:srgbClr val="FFC000"/>
                </a:solidFill>
                <a:latin typeface="Arial" pitchFamily="34" charset="0"/>
                <a:cs typeface="Arial" pitchFamily="34" charset="0"/>
              </a:rPr>
              <a:t>     Bird Areas</a:t>
            </a:r>
            <a:endParaRPr lang="en-CA" b="1" smtClean="0">
              <a:solidFill>
                <a:srgbClr val="FFC000"/>
              </a:solidFill>
              <a:latin typeface="Arial" pitchFamily="34" charset="0"/>
              <a:cs typeface="Arial" pitchFamily="34" charset="0"/>
            </a:endParaRPr>
          </a:p>
        </p:txBody>
      </p:sp>
      <p:sp>
        <p:nvSpPr>
          <p:cNvPr id="16387" name="Content Placeholder 2"/>
          <p:cNvSpPr>
            <a:spLocks noGrp="1"/>
          </p:cNvSpPr>
          <p:nvPr>
            <p:ph idx="1"/>
          </p:nvPr>
        </p:nvSpPr>
        <p:spPr>
          <a:xfrm>
            <a:off x="609600" y="4572000"/>
            <a:ext cx="7543800" cy="1676400"/>
          </a:xfrm>
        </p:spPr>
        <p:txBody>
          <a:bodyPr/>
          <a:lstStyle/>
          <a:p>
            <a:r>
              <a:rPr lang="en-US" sz="2800" b="1" dirty="0" smtClean="0"/>
              <a:t>Strengthening scientific credibility </a:t>
            </a:r>
          </a:p>
          <a:p>
            <a:r>
              <a:rPr lang="en-US" sz="2800" b="1" dirty="0" smtClean="0"/>
              <a:t>Supporting a network of local stewards</a:t>
            </a:r>
          </a:p>
          <a:p>
            <a:r>
              <a:rPr lang="en-US" sz="2800" b="1" dirty="0" smtClean="0">
                <a:hlinkClick r:id="rId3"/>
              </a:rPr>
              <a:t>www.ibacanada.org</a:t>
            </a:r>
            <a:r>
              <a:rPr lang="en-US" sz="2800" b="1" dirty="0" smtClean="0"/>
              <a:t> </a:t>
            </a:r>
          </a:p>
        </p:txBody>
      </p:sp>
      <p:pic>
        <p:nvPicPr>
          <p:cNvPr id="4" name="Picture 2" descr="I:\IBA\video\National_physical_3.jpg"/>
          <p:cNvPicPr>
            <a:picLocks noChangeAspect="1" noChangeArrowheads="1"/>
          </p:cNvPicPr>
          <p:nvPr/>
        </p:nvPicPr>
        <p:blipFill>
          <a:blip r:embed="rId4" cstate="print">
            <a:lum/>
          </a:blip>
          <a:srcRect l="12795" r="16883"/>
          <a:stretch>
            <a:fillRect/>
          </a:stretch>
        </p:blipFill>
        <p:spPr bwMode="auto">
          <a:xfrm>
            <a:off x="4114800" y="381000"/>
            <a:ext cx="4515261" cy="361173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cSld>
  <p:clrMapOvr>
    <a:masterClrMapping/>
  </p:clrMapOvr>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2892</TotalTime>
  <Words>1340</Words>
  <Application>Microsoft Office PowerPoint</Application>
  <PresentationFormat>On-screen Show (4:3)</PresentationFormat>
  <Paragraphs>182</Paragraphs>
  <Slides>36</Slides>
  <Notes>30</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36</vt:i4>
      </vt:variant>
    </vt:vector>
  </HeadingPairs>
  <TitlesOfParts>
    <vt:vector size="38" baseType="lpstr">
      <vt:lpstr>Office Theme</vt:lpstr>
      <vt:lpstr>CorelPhotoPaint.Image.11</vt:lpstr>
      <vt:lpstr>We Fly Together Connections between the Bird-feeding Industry and Bird Groups in North America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Important      Bird Areas</vt:lpstr>
      <vt:lpstr>PowerPoint Presentation</vt:lpstr>
      <vt:lpstr>PowerPoint Presentation</vt:lpstr>
      <vt:lpstr>PowerPoint Presentation</vt:lpstr>
      <vt:lpstr>PowerPoint Presentation</vt:lpstr>
      <vt:lpstr>PowerPoint Presentation</vt:lpstr>
      <vt:lpstr>PowerPoint Presentation</vt:lpstr>
      <vt:lpstr>Why Do People Feed Birds?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Benefits of Bird-feeding</vt:lpstr>
      <vt:lpstr>Challenges to Bird-feeding</vt:lpstr>
      <vt:lpstr>PowerPoint Presentation</vt:lpstr>
      <vt:lpstr>Consider 1:  How you view Science</vt:lpstr>
      <vt:lpstr>Consider 2:  How you label bird people!</vt:lpstr>
      <vt:lpstr>Consider 3:  How you address risks</vt:lpstr>
      <vt:lpstr>Consider 4:  How you address impacts</vt:lpstr>
      <vt:lpstr>Forward-looking risk reduction</vt:lpstr>
      <vt:lpstr>We Fly Together Connections between the Bird-feeding Industry and Bird Groups in North America</vt:lpstr>
    </vt:vector>
  </TitlesOfParts>
  <Company>Acer</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Valued Acer Customer</dc:creator>
  <cp:lastModifiedBy>MGT Laptop</cp:lastModifiedBy>
  <cp:revision>302</cp:revision>
  <dcterms:created xsi:type="dcterms:W3CDTF">2012-07-04T15:31:49Z</dcterms:created>
  <dcterms:modified xsi:type="dcterms:W3CDTF">2015-12-05T20:52:50Z</dcterms:modified>
</cp:coreProperties>
</file>